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Default Extension="jpg" ContentType="image/jpg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A85229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514940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A85229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6254496"/>
            <a:ext cx="12192000" cy="11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-28194" y="6228588"/>
            <a:ext cx="12248388" cy="85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92023" y="321563"/>
            <a:ext cx="1639824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362455" y="321563"/>
            <a:ext cx="589788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1482852" y="321563"/>
            <a:ext cx="679704" cy="789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693164" y="321563"/>
            <a:ext cx="5260847" cy="789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A85229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5887211"/>
            <a:ext cx="12192000" cy="164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5887211"/>
            <a:ext cx="12192000" cy="112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409700" y="3124200"/>
            <a:ext cx="9406128" cy="1889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3115055" y="3953255"/>
            <a:ext cx="5807964" cy="1889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6254496"/>
            <a:ext cx="12192000" cy="1112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-28194" y="6228588"/>
            <a:ext cx="12248388" cy="853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4394" y="510794"/>
            <a:ext cx="9443211" cy="4965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A85229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06525" y="1837563"/>
            <a:ext cx="9378949" cy="3872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514940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6750" y="3416045"/>
            <a:ext cx="8133715" cy="1865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7345"/>
              </a:lnSpc>
            </a:pPr>
            <a:r>
              <a:rPr dirty="0" sz="6800" spc="-114" b="1">
                <a:solidFill>
                  <a:srgbClr val="514940"/>
                </a:solidFill>
                <a:latin typeface="Cambria"/>
                <a:cs typeface="Cambria"/>
              </a:rPr>
              <a:t>EXCEL’DE</a:t>
            </a:r>
            <a:r>
              <a:rPr dirty="0" sz="6800" spc="-100" b="1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6800" b="1">
                <a:solidFill>
                  <a:srgbClr val="514940"/>
                </a:solidFill>
                <a:latin typeface="Cambria"/>
                <a:cs typeface="Cambria"/>
              </a:rPr>
              <a:t>BENZETİM</a:t>
            </a:r>
            <a:endParaRPr sz="6800">
              <a:latin typeface="Cambria"/>
              <a:cs typeface="Cambria"/>
            </a:endParaRPr>
          </a:p>
          <a:p>
            <a:pPr algn="ctr">
              <a:lnSpc>
                <a:spcPts val="7345"/>
              </a:lnSpc>
            </a:pPr>
            <a:r>
              <a:rPr dirty="0" sz="6800" b="1">
                <a:solidFill>
                  <a:srgbClr val="514940"/>
                </a:solidFill>
                <a:latin typeface="Cambria"/>
                <a:cs typeface="Cambria"/>
              </a:rPr>
              <a:t>ÖRNEKLERİ</a:t>
            </a:r>
            <a:endParaRPr sz="68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1158" y="5339994"/>
            <a:ext cx="433578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A85229"/>
                </a:solidFill>
                <a:latin typeface="Cambria"/>
                <a:cs typeface="Cambria"/>
              </a:rPr>
              <a:t>BMÜ-422 BENZETİM VE</a:t>
            </a:r>
            <a:r>
              <a:rPr dirty="0" sz="2000" spc="-140" b="1">
                <a:solidFill>
                  <a:srgbClr val="A85229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A85229"/>
                </a:solidFill>
                <a:latin typeface="Cambria"/>
                <a:cs typeface="Cambria"/>
              </a:rPr>
              <a:t>MODELLEME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1288" y="408431"/>
            <a:ext cx="1639824" cy="78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31720" y="408431"/>
            <a:ext cx="589788" cy="789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52116" y="408431"/>
            <a:ext cx="8382000" cy="78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ÖRNEK-2: </a:t>
            </a:r>
            <a:r>
              <a:rPr dirty="0" sz="2800" spc="-25"/>
              <a:t>RASTGELE SERVİS </a:t>
            </a:r>
            <a:r>
              <a:rPr dirty="0" sz="2800" spc="-10"/>
              <a:t>ZAMANLARININ</a:t>
            </a:r>
            <a:r>
              <a:rPr dirty="0" sz="2800" spc="130"/>
              <a:t> </a:t>
            </a:r>
            <a:r>
              <a:rPr dirty="0" sz="2800" spc="-5"/>
              <a:t>BENZETİMİ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497535" y="1026159"/>
            <a:ext cx="10767060" cy="3418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dirty="0" sz="2000">
                <a:solidFill>
                  <a:srgbClr val="A85229"/>
                </a:solidFill>
                <a:latin typeface="Arial"/>
                <a:cs typeface="Arial"/>
              </a:rPr>
              <a:t>•	</a:t>
            </a:r>
            <a:r>
              <a:rPr dirty="0" sz="2000" spc="-5">
                <a:solidFill>
                  <a:srgbClr val="FF0000"/>
                </a:solidFill>
                <a:latin typeface="Cambria"/>
                <a:cs typeface="Cambria"/>
              </a:rPr>
              <a:t>=DiscreteEmp($D$7:$D$9;$B$7:$B$9)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276225" indent="54610">
              <a:lnSpc>
                <a:spcPts val="2160"/>
              </a:lnSpc>
              <a:spcBef>
                <a:spcPts val="5"/>
              </a:spcBef>
            </a:pP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fonksiyonunda </a:t>
            </a:r>
            <a:r>
              <a:rPr dirty="0" sz="2000" spc="-10">
                <a:solidFill>
                  <a:srgbClr val="FF0000"/>
                </a:solidFill>
                <a:latin typeface="Cambria"/>
                <a:cs typeface="Cambria"/>
              </a:rPr>
              <a:t>$D$7:$D$9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kümülatif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olasılıkları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içeren hücrelerin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aralığını, </a:t>
            </a:r>
            <a:r>
              <a:rPr dirty="0" sz="2000" spc="-10">
                <a:solidFill>
                  <a:srgbClr val="FF0000"/>
                </a:solidFill>
                <a:latin typeface="Cambria"/>
                <a:cs typeface="Cambria"/>
              </a:rPr>
              <a:t>$B$7:$B$9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ise servis  zamanları için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istenen değerleri içeren hücrelerin</a:t>
            </a:r>
            <a:r>
              <a:rPr dirty="0" sz="2000" spc="-12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aralığıdır</a:t>
            </a:r>
            <a:r>
              <a:rPr dirty="0" sz="2000" spc="-25">
                <a:solidFill>
                  <a:srgbClr val="FF0000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spcBef>
                <a:spcPts val="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Ayrık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sadece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listelenen değerlerin üretileceği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anlamına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gelir.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İki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worksheet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aralığının her biri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aynı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uzunluk,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aynı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hücre sayısına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sahip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sütün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vektörü</a:t>
            </a:r>
            <a:r>
              <a:rPr dirty="0" sz="2000" spc="-19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olacaktır.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ts val="228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adreste her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satır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sütunun önünde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bulunan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$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işareti göreli adresten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ziyade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mutlak</a:t>
            </a:r>
            <a:r>
              <a:rPr dirty="0" sz="2000" spc="-22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adresi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ts val="2280"/>
              </a:lnSpc>
            </a:pP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gösterir.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241300" marR="19685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DicreteEmp() 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visual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basic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fonksiyonu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olup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worksheet’teki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iki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adresi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destekler.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Biri</a:t>
            </a:r>
            <a:r>
              <a:rPr dirty="0" sz="2000" spc="-20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kümülatif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olasılıklar diğeri ise arzu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edilen</a:t>
            </a:r>
            <a:r>
              <a:rPr dirty="0" sz="2000" spc="-17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değerlerdir.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1288" y="446531"/>
            <a:ext cx="7821167" cy="78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991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25"/>
              <a:t>RASTGELE </a:t>
            </a:r>
            <a:r>
              <a:rPr dirty="0" sz="2800" spc="-60"/>
              <a:t>VARIŞ </a:t>
            </a:r>
            <a:r>
              <a:rPr dirty="0" sz="2800" spc="-5"/>
              <a:t>ZAMANLARININ</a:t>
            </a:r>
            <a:r>
              <a:rPr dirty="0" sz="2800" spc="95"/>
              <a:t> </a:t>
            </a:r>
            <a:r>
              <a:rPr dirty="0" sz="2800" spc="-5"/>
              <a:t>BENZETİMİ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64260" y="1098803"/>
            <a:ext cx="9487535" cy="2880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50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bölümde amacımız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rastgele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varışlar arası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zamanının( iki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ardışık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zamanı 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arasındaki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zaman) nasıl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üretileceğini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müşterilerin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sisteme</a:t>
            </a:r>
            <a:r>
              <a:rPr dirty="0" sz="2000" spc="-14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girişleri 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hesaplamaktır.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Benzetim saati her dinamik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ayrık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 benzetimi için anahtar</a:t>
            </a:r>
            <a:r>
              <a:rPr dirty="0" sz="2000" spc="-18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bileşendir.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47625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Bütün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excel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örneklerinde saat zamanı benzetim tablosunun en üstünde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uygun</a:t>
            </a:r>
            <a:r>
              <a:rPr dirty="0" sz="2000" spc="-25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sütunda</a:t>
            </a:r>
            <a:r>
              <a:rPr dirty="0" sz="2000" spc="-8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verilir.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122555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Bütün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durumlarda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saat zamanı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 başlaması,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kuyrukta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beklemenin</a:t>
            </a:r>
            <a:r>
              <a:rPr dirty="0" sz="2000" spc="-14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bitmesi 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gibi bir olayın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oluşunu</a:t>
            </a:r>
            <a:r>
              <a:rPr dirty="0" sz="2000" spc="-10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gösterir.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48995"/>
            <a:ext cx="3720083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84547" y="348995"/>
            <a:ext cx="6274308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/>
              <a:t>ÖRNEK: </a:t>
            </a:r>
            <a:r>
              <a:rPr dirty="0" sz="2900" spc="-20"/>
              <a:t>RASTGELE </a:t>
            </a:r>
            <a:r>
              <a:rPr dirty="0" sz="2900" spc="-55"/>
              <a:t>VARIŞ </a:t>
            </a:r>
            <a:r>
              <a:rPr dirty="0" sz="2900"/>
              <a:t>ZAMANLARININ</a:t>
            </a:r>
            <a:r>
              <a:rPr dirty="0" sz="2900" spc="-45"/>
              <a:t> </a:t>
            </a:r>
            <a:r>
              <a:rPr dirty="0" sz="2900"/>
              <a:t>BENZETİMİ</a:t>
            </a:r>
            <a:endParaRPr sz="2900"/>
          </a:p>
        </p:txBody>
      </p:sp>
      <p:sp>
        <p:nvSpPr>
          <p:cNvPr id="5" name="object 5"/>
          <p:cNvSpPr txBox="1"/>
          <p:nvPr/>
        </p:nvSpPr>
        <p:spPr>
          <a:xfrm>
            <a:off x="508812" y="1022603"/>
            <a:ext cx="11229340" cy="5118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7874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telefon bilgi servisine telefon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çağrıları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varışlar arası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1, 2, 3,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4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dakikaya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sahip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varışlar arası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rastgele zamanlarda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oluşur.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birinin olasılığı</a:t>
            </a:r>
            <a:r>
              <a:rPr dirty="0" sz="2000" spc="-11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eşittir.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Amaç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varış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zamanları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varışlar arası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zamanı nasıl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üreteceğimizi</a:t>
            </a:r>
            <a:r>
              <a:rPr dirty="0" sz="2000" spc="-11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belirlemektir.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örnek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varış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olayı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gibi sadece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olaya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sahiptir.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Dolayısıyla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örnek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aynı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zamanda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dinamik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olay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tabanlı</a:t>
            </a:r>
            <a:r>
              <a:rPr dirty="0" sz="2000" spc="-11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örneğimizdir.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ts val="228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Dinamik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basit şekilde zaman tabanlı anlamına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gelir.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Sistem durumu zaman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üzerinde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değişir.</a:t>
            </a:r>
            <a:r>
              <a:rPr dirty="0" sz="2000" spc="-229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Olay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ts val="2280"/>
              </a:lnSpc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tabanlı ise zaman üzerinde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olay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oluşlarının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ilerlemesini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takip</a:t>
            </a:r>
            <a:r>
              <a:rPr dirty="0" sz="2000" spc="-229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40">
                <a:solidFill>
                  <a:srgbClr val="514940"/>
                </a:solidFill>
                <a:latin typeface="Cambria"/>
                <a:cs typeface="Cambria"/>
              </a:rPr>
              <a:t>eder.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Ayrık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uniform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dağılım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zamanlar</a:t>
            </a:r>
            <a:r>
              <a:rPr dirty="0" sz="2000" spc="-8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üretilir.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Uniformdan kasıt eşit olasılık değerlerine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sahip</a:t>
            </a:r>
            <a:r>
              <a:rPr dirty="0" sz="2000" spc="-4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olmaktır.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amaçla özel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VBA fonksiyonu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DiscreteUniform()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fonksiyonu</a:t>
            </a:r>
            <a:r>
              <a:rPr dirty="0" sz="2000" spc="-17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  <a:tabLst>
                <a:tab pos="240665" algn="l"/>
              </a:tabLst>
            </a:pPr>
            <a:r>
              <a:rPr dirty="0" sz="2000">
                <a:solidFill>
                  <a:srgbClr val="A85229"/>
                </a:solidFill>
                <a:latin typeface="Arial"/>
                <a:cs typeface="Arial"/>
              </a:rPr>
              <a:t>•	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=DicreteUniform($G$55,$G$6)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5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=DiscreteUniform(1,4)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fonksiyonu</a:t>
            </a:r>
            <a:r>
              <a:rPr dirty="0" sz="2000" spc="1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48995"/>
            <a:ext cx="3720083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84547" y="348995"/>
            <a:ext cx="6274308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/>
              <a:t>ÖRNEK: </a:t>
            </a:r>
            <a:r>
              <a:rPr dirty="0" sz="2900" spc="-20"/>
              <a:t>RASTGELE </a:t>
            </a:r>
            <a:r>
              <a:rPr dirty="0" sz="2900" spc="-55"/>
              <a:t>VARIŞ </a:t>
            </a:r>
            <a:r>
              <a:rPr dirty="0" sz="2900"/>
              <a:t>ZAMANLARININ</a:t>
            </a:r>
            <a:r>
              <a:rPr dirty="0" sz="2900" spc="-45"/>
              <a:t> </a:t>
            </a:r>
            <a:r>
              <a:rPr dirty="0" sz="2900"/>
              <a:t>BENZETİMİ</a:t>
            </a:r>
            <a:endParaRPr sz="2900"/>
          </a:p>
        </p:txBody>
      </p:sp>
      <p:sp>
        <p:nvSpPr>
          <p:cNvPr id="5" name="object 5"/>
          <p:cNvSpPr txBox="1"/>
          <p:nvPr/>
        </p:nvSpPr>
        <p:spPr>
          <a:xfrm>
            <a:off x="496011" y="1399285"/>
            <a:ext cx="8686165" cy="1941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DicreteUniform(low,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high)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fonksiyonu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VBA’da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tek bir satırlık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kod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yazılabilir.</a:t>
            </a:r>
            <a:endParaRPr sz="2000">
              <a:latin typeface="Cambria"/>
              <a:cs typeface="Cambria"/>
            </a:endParaRPr>
          </a:p>
          <a:p>
            <a:pPr lvl="1" marL="561340" indent="-228600">
              <a:lnSpc>
                <a:spcPct val="100000"/>
              </a:lnSpc>
              <a:spcBef>
                <a:spcPts val="785"/>
              </a:spcBef>
              <a:buClr>
                <a:srgbClr val="A85229"/>
              </a:buClr>
              <a:buFont typeface="Arial"/>
              <a:buChar char="•"/>
              <a:tabLst>
                <a:tab pos="560705" algn="l"/>
                <a:tab pos="561340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DicreteUniform=low+Int((high-low)+1)*Rnd())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5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örnek</a:t>
            </a:r>
            <a:r>
              <a:rPr dirty="0" sz="2000" spc="-11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</a:t>
            </a:r>
            <a:endParaRPr sz="2000">
              <a:latin typeface="Cambria"/>
              <a:cs typeface="Cambria"/>
            </a:endParaRPr>
          </a:p>
          <a:p>
            <a:pPr lvl="1" marL="332740" marR="4872990">
              <a:lnSpc>
                <a:spcPct val="136100"/>
              </a:lnSpc>
              <a:spcBef>
                <a:spcPts val="20"/>
              </a:spcBef>
              <a:buClr>
                <a:srgbClr val="A85229"/>
              </a:buClr>
              <a:buFont typeface="Arial"/>
              <a:buChar char="•"/>
              <a:tabLst>
                <a:tab pos="560705" algn="l"/>
                <a:tab pos="561340" algn="l"/>
              </a:tabLst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Di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s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c</a:t>
            </a:r>
            <a:r>
              <a:rPr dirty="0" sz="1800" spc="-30">
                <a:solidFill>
                  <a:srgbClr val="514940"/>
                </a:solidFill>
                <a:latin typeface="Cambria"/>
                <a:cs typeface="Cambria"/>
              </a:rPr>
              <a:t>r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e</a:t>
            </a:r>
            <a:r>
              <a:rPr dirty="0" sz="1800" spc="-15">
                <a:solidFill>
                  <a:srgbClr val="514940"/>
                </a:solidFill>
                <a:latin typeface="Cambria"/>
                <a:cs typeface="Cambria"/>
              </a:rPr>
              <a:t>t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eUni</a:t>
            </a:r>
            <a:r>
              <a:rPr dirty="0" sz="1800" spc="-30">
                <a:solidFill>
                  <a:srgbClr val="514940"/>
                </a:solidFill>
                <a:latin typeface="Cambria"/>
                <a:cs typeface="Cambria"/>
              </a:rPr>
              <a:t>f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or</a:t>
            </a:r>
            <a:r>
              <a:rPr dirty="0" sz="1800" spc="5">
                <a:solidFill>
                  <a:srgbClr val="514940"/>
                </a:solidFill>
                <a:latin typeface="Cambria"/>
                <a:cs typeface="Cambria"/>
              </a:rPr>
              <a:t>m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=1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+In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t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(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4*Rn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d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()) 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Komutu</a:t>
            </a:r>
            <a:r>
              <a:rPr dirty="0" sz="1800" spc="-4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48995"/>
            <a:ext cx="3720083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84547" y="348995"/>
            <a:ext cx="6274308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/>
              <a:t>ÖRNEK: </a:t>
            </a:r>
            <a:r>
              <a:rPr dirty="0" sz="2900" spc="-20"/>
              <a:t>RASTGELE </a:t>
            </a:r>
            <a:r>
              <a:rPr dirty="0" sz="2900" spc="-55"/>
              <a:t>VARIŞ </a:t>
            </a:r>
            <a:r>
              <a:rPr dirty="0" sz="2900"/>
              <a:t>ZAMANLARININ</a:t>
            </a:r>
            <a:r>
              <a:rPr dirty="0" sz="2900" spc="-45"/>
              <a:t> </a:t>
            </a:r>
            <a:r>
              <a:rPr dirty="0" sz="2900"/>
              <a:t>BENZETİMİ</a:t>
            </a:r>
            <a:endParaRPr sz="2900"/>
          </a:p>
        </p:txBody>
      </p:sp>
      <p:sp>
        <p:nvSpPr>
          <p:cNvPr id="5" name="object 5"/>
          <p:cNvSpPr txBox="1"/>
          <p:nvPr/>
        </p:nvSpPr>
        <p:spPr>
          <a:xfrm>
            <a:off x="496011" y="1438909"/>
            <a:ext cx="8686165" cy="1941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DicreteUniform(low,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high)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fonksiyonu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VBA’da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tek bir satırlık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kod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yazılabilir.</a:t>
            </a:r>
            <a:endParaRPr sz="2000">
              <a:latin typeface="Cambria"/>
              <a:cs typeface="Cambria"/>
            </a:endParaRPr>
          </a:p>
          <a:p>
            <a:pPr lvl="1" marL="561340" indent="-228600">
              <a:lnSpc>
                <a:spcPct val="100000"/>
              </a:lnSpc>
              <a:spcBef>
                <a:spcPts val="785"/>
              </a:spcBef>
              <a:buClr>
                <a:srgbClr val="A85229"/>
              </a:buClr>
              <a:buFont typeface="Arial"/>
              <a:buChar char="•"/>
              <a:tabLst>
                <a:tab pos="560705" algn="l"/>
                <a:tab pos="561340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DicreteUniform=low+Int((high-low)+1)*Rnd())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5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örnek</a:t>
            </a:r>
            <a:r>
              <a:rPr dirty="0" sz="2000" spc="-11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</a:t>
            </a:r>
            <a:endParaRPr sz="2000">
              <a:latin typeface="Cambria"/>
              <a:cs typeface="Cambria"/>
            </a:endParaRPr>
          </a:p>
          <a:p>
            <a:pPr lvl="1" marL="561340" indent="-228600">
              <a:lnSpc>
                <a:spcPct val="100000"/>
              </a:lnSpc>
              <a:spcBef>
                <a:spcPts val="800"/>
              </a:spcBef>
              <a:buClr>
                <a:srgbClr val="A85229"/>
              </a:buClr>
              <a:buFont typeface="Arial"/>
              <a:buChar char="•"/>
              <a:tabLst>
                <a:tab pos="560705" algn="l"/>
                <a:tab pos="561340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DiscreteUniform=1+Int(4*Rnd())</a:t>
            </a:r>
            <a:endParaRPr sz="1800">
              <a:latin typeface="Cambria"/>
              <a:cs typeface="Cambria"/>
            </a:endParaRPr>
          </a:p>
          <a:p>
            <a:pPr marL="332740">
              <a:lnSpc>
                <a:spcPct val="100000"/>
              </a:lnSpc>
              <a:spcBef>
                <a:spcPts val="780"/>
              </a:spcBef>
            </a:pP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Komutu</a:t>
            </a:r>
            <a:r>
              <a:rPr dirty="0" sz="1800" spc="-3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348995"/>
            <a:ext cx="3720083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84547" y="348995"/>
            <a:ext cx="6274308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/>
              <a:t>ÖRNEK: </a:t>
            </a:r>
            <a:r>
              <a:rPr dirty="0" sz="2900" spc="-20"/>
              <a:t>RASTGELE </a:t>
            </a:r>
            <a:r>
              <a:rPr dirty="0" sz="2900" spc="-55"/>
              <a:t>VARIŞ </a:t>
            </a:r>
            <a:r>
              <a:rPr dirty="0" sz="2900"/>
              <a:t>ZAMANLARININ</a:t>
            </a:r>
            <a:r>
              <a:rPr dirty="0" sz="2900" spc="-45"/>
              <a:t> </a:t>
            </a:r>
            <a:r>
              <a:rPr dirty="0" sz="2900"/>
              <a:t>BENZETİMİ</a:t>
            </a:r>
            <a:endParaRPr sz="2900"/>
          </a:p>
        </p:txBody>
      </p:sp>
      <p:sp>
        <p:nvSpPr>
          <p:cNvPr id="5" name="object 5"/>
          <p:cNvSpPr/>
          <p:nvPr/>
        </p:nvSpPr>
        <p:spPr>
          <a:xfrm>
            <a:off x="726948" y="979932"/>
            <a:ext cx="10271760" cy="5280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69791" y="3288791"/>
            <a:ext cx="2505710" cy="307975"/>
          </a:xfrm>
          <a:custGeom>
            <a:avLst/>
            <a:gdLst/>
            <a:ahLst/>
            <a:cxnLst/>
            <a:rect l="l" t="t" r="r" b="b"/>
            <a:pathLst>
              <a:path w="2505710" h="307975">
                <a:moveTo>
                  <a:pt x="0" y="307848"/>
                </a:moveTo>
                <a:lnTo>
                  <a:pt x="2505456" y="307848"/>
                </a:lnTo>
                <a:lnTo>
                  <a:pt x="2505456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49421" y="3330447"/>
            <a:ext cx="232600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0000"/>
                </a:solidFill>
                <a:latin typeface="Cambria"/>
                <a:cs typeface="Cambria"/>
              </a:rPr>
              <a:t>=DiscreteUniform($C$6;$C$7)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49525" y="3406140"/>
            <a:ext cx="1121410" cy="76200"/>
          </a:xfrm>
          <a:custGeom>
            <a:avLst/>
            <a:gdLst/>
            <a:ahLst/>
            <a:cxnLst/>
            <a:rect l="l" t="t" r="r" b="b"/>
            <a:pathLst>
              <a:path w="1121410" h="76200">
                <a:moveTo>
                  <a:pt x="1110212" y="31496"/>
                </a:moveTo>
                <a:lnTo>
                  <a:pt x="1057275" y="31496"/>
                </a:lnTo>
                <a:lnTo>
                  <a:pt x="1057528" y="44196"/>
                </a:lnTo>
                <a:lnTo>
                  <a:pt x="1044828" y="44447"/>
                </a:lnTo>
                <a:lnTo>
                  <a:pt x="1045463" y="76200"/>
                </a:lnTo>
                <a:lnTo>
                  <a:pt x="1120902" y="36575"/>
                </a:lnTo>
                <a:lnTo>
                  <a:pt x="1110212" y="31496"/>
                </a:lnTo>
                <a:close/>
              </a:path>
              <a:path w="1121410" h="76200">
                <a:moveTo>
                  <a:pt x="1044574" y="31747"/>
                </a:moveTo>
                <a:lnTo>
                  <a:pt x="0" y="52450"/>
                </a:lnTo>
                <a:lnTo>
                  <a:pt x="254" y="65150"/>
                </a:lnTo>
                <a:lnTo>
                  <a:pt x="1044828" y="44447"/>
                </a:lnTo>
                <a:lnTo>
                  <a:pt x="1044574" y="31747"/>
                </a:lnTo>
                <a:close/>
              </a:path>
              <a:path w="1121410" h="76200">
                <a:moveTo>
                  <a:pt x="1057275" y="31496"/>
                </a:moveTo>
                <a:lnTo>
                  <a:pt x="1044574" y="31747"/>
                </a:lnTo>
                <a:lnTo>
                  <a:pt x="1044828" y="44447"/>
                </a:lnTo>
                <a:lnTo>
                  <a:pt x="1057528" y="44196"/>
                </a:lnTo>
                <a:lnTo>
                  <a:pt x="1057275" y="31496"/>
                </a:lnTo>
                <a:close/>
              </a:path>
              <a:path w="1121410" h="76200">
                <a:moveTo>
                  <a:pt x="1043939" y="0"/>
                </a:moveTo>
                <a:lnTo>
                  <a:pt x="1044574" y="31747"/>
                </a:lnTo>
                <a:lnTo>
                  <a:pt x="1057275" y="31496"/>
                </a:lnTo>
                <a:lnTo>
                  <a:pt x="1110212" y="31496"/>
                </a:lnTo>
                <a:lnTo>
                  <a:pt x="1043939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283" y="364236"/>
            <a:ext cx="222199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03220" y="364236"/>
            <a:ext cx="5640324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EXCELDE </a:t>
            </a:r>
            <a:r>
              <a:rPr dirty="0"/>
              <a:t>BENZETİMİN TEMEL</a:t>
            </a:r>
            <a:r>
              <a:rPr dirty="0" spc="-40"/>
              <a:t> ÇATISI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4786" y="1098803"/>
            <a:ext cx="10511790" cy="411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8813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İlk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olarak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geliştiriciler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girişlerini,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sistem durumlarını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</a:t>
            </a:r>
            <a:r>
              <a:rPr dirty="0" sz="2000" spc="-12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çıkışlarını 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belirlemelidir.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Girişler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diğer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 karakteristiklerinden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bağımsız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olarak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tanımlanan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dış</a:t>
            </a:r>
            <a:r>
              <a:rPr dirty="0" sz="2000" spc="-7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değişkenlerdir.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40">
                <a:solidFill>
                  <a:srgbClr val="514940"/>
                </a:solidFill>
                <a:latin typeface="Cambria"/>
                <a:cs typeface="Cambria"/>
              </a:rPr>
              <a:t>Yazı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turada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tura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olasılığı,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 zamanı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kuyruk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sistemindeki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varışlararası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</a:t>
            </a:r>
            <a:r>
              <a:rPr dirty="0" sz="2000" spc="-12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dağılımı 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giriş</a:t>
            </a:r>
            <a:r>
              <a:rPr dirty="0" sz="2000" spc="-10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örnekleridir.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giriş aktiviteleri rastgele aktivite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zamanları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diğer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değişkenleri üretmek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</a:t>
            </a:r>
            <a:r>
              <a:rPr dirty="0" sz="2000" spc="-229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Çıkışlar model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cevabı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olarak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bilinen sistem performans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ölçümlerini hesaplamak için</a:t>
            </a:r>
            <a:r>
              <a:rPr dirty="0" sz="2000" spc="-12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Örneğin, 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kuyrukta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müşterinin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bekleme zamanı çıkış</a:t>
            </a:r>
            <a:r>
              <a:rPr dirty="0" sz="2000" spc="-7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olabilir.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16002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İlgili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cevaplar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ise bir kuyruktaki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ortalama bekleme zamanı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envanter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sisteminde birim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 başına ortalama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maliyet</a:t>
            </a:r>
            <a:r>
              <a:rPr dirty="0" sz="2000" spc="-14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olabilir.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283" y="364236"/>
            <a:ext cx="222199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03220" y="364236"/>
            <a:ext cx="5640324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EXCELDE </a:t>
            </a:r>
            <a:r>
              <a:rPr dirty="0"/>
              <a:t>BENZETİMİN TEMEL</a:t>
            </a:r>
            <a:r>
              <a:rPr dirty="0" spc="-40"/>
              <a:t> ÇATISI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4786" y="1098803"/>
            <a:ext cx="10352405" cy="4856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334645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tablosu eldeki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problem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 özel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tasarlanır. Tablodaki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her 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sütun</a:t>
            </a:r>
            <a:r>
              <a:rPr dirty="0" sz="2000" spc="-13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aşağıdaki 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tiplerden biri</a:t>
            </a:r>
            <a:r>
              <a:rPr dirty="0" sz="2000" spc="-10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olabilir</a:t>
            </a:r>
            <a:endParaRPr sz="2000">
              <a:latin typeface="Cambria"/>
              <a:cs typeface="Cambria"/>
            </a:endParaRPr>
          </a:p>
          <a:p>
            <a:pPr lvl="1" marL="562610" indent="-228600">
              <a:lnSpc>
                <a:spcPct val="100000"/>
              </a:lnSpc>
              <a:spcBef>
                <a:spcPts val="755"/>
              </a:spcBef>
              <a:buClr>
                <a:srgbClr val="A85229"/>
              </a:buClr>
              <a:buFont typeface="Arial"/>
              <a:buChar char="•"/>
              <a:tabLst>
                <a:tab pos="562610" algn="l"/>
                <a:tab pos="563245" algn="l"/>
              </a:tabLst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Model girişi ile ilgili bir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aktivite</a:t>
            </a:r>
            <a:r>
              <a:rPr dirty="0" sz="1800" spc="-6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zamanı</a:t>
            </a:r>
            <a:endParaRPr sz="1800">
              <a:latin typeface="Cambria"/>
              <a:cs typeface="Cambria"/>
            </a:endParaRPr>
          </a:p>
          <a:p>
            <a:pPr lvl="1" marL="562610" indent="-228600">
              <a:lnSpc>
                <a:spcPct val="100000"/>
              </a:lnSpc>
              <a:spcBef>
                <a:spcPts val="790"/>
              </a:spcBef>
              <a:buClr>
                <a:srgbClr val="A85229"/>
              </a:buClr>
              <a:buFont typeface="Arial"/>
              <a:buChar char="•"/>
              <a:tabLst>
                <a:tab pos="562610" algn="l"/>
                <a:tab pos="563245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Model girişi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ile tanımlanan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rastgele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bir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değişken</a:t>
            </a:r>
            <a:endParaRPr sz="1800">
              <a:latin typeface="Cambria"/>
              <a:cs typeface="Cambria"/>
            </a:endParaRPr>
          </a:p>
          <a:p>
            <a:pPr lvl="1" marL="562610" indent="-228600">
              <a:lnSpc>
                <a:spcPct val="100000"/>
              </a:lnSpc>
              <a:spcBef>
                <a:spcPts val="780"/>
              </a:spcBef>
              <a:buClr>
                <a:srgbClr val="A85229"/>
              </a:buClr>
              <a:buFont typeface="Arial"/>
              <a:buChar char="•"/>
              <a:tabLst>
                <a:tab pos="562610" algn="l"/>
                <a:tab pos="563245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Sistem</a:t>
            </a:r>
            <a:r>
              <a:rPr dirty="0" sz="1800" spc="-10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durumu</a:t>
            </a:r>
            <a:endParaRPr sz="1800">
              <a:latin typeface="Cambria"/>
              <a:cs typeface="Cambria"/>
            </a:endParaRPr>
          </a:p>
          <a:p>
            <a:pPr lvl="1" marL="562610" indent="-228600">
              <a:lnSpc>
                <a:spcPct val="100000"/>
              </a:lnSpc>
              <a:spcBef>
                <a:spcPts val="780"/>
              </a:spcBef>
              <a:buClr>
                <a:srgbClr val="A85229"/>
              </a:buClr>
              <a:buFont typeface="Arial"/>
              <a:buChar char="•"/>
              <a:tabLst>
                <a:tab pos="562610" algn="l"/>
                <a:tab pos="563245" algn="l"/>
              </a:tabLst>
            </a:pP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Olay </a:t>
            </a: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olayın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oluş</a:t>
            </a:r>
            <a:r>
              <a:rPr dirty="0" sz="1800" spc="-3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zamanı</a:t>
            </a:r>
            <a:endParaRPr sz="1800">
              <a:latin typeface="Cambria"/>
              <a:cs typeface="Cambria"/>
            </a:endParaRPr>
          </a:p>
          <a:p>
            <a:pPr lvl="1" marL="562610" indent="-228600">
              <a:lnSpc>
                <a:spcPct val="100000"/>
              </a:lnSpc>
              <a:spcBef>
                <a:spcPts val="790"/>
              </a:spcBef>
              <a:buClr>
                <a:srgbClr val="A85229"/>
              </a:buClr>
              <a:buFont typeface="Arial"/>
              <a:buChar char="•"/>
              <a:tabLst>
                <a:tab pos="562610" algn="l"/>
                <a:tab pos="563245" algn="l"/>
              </a:tabLst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Model</a:t>
            </a:r>
            <a:r>
              <a:rPr dirty="0" sz="1800" spc="-11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çıkışı</a:t>
            </a:r>
            <a:endParaRPr sz="1800">
              <a:latin typeface="Cambria"/>
              <a:cs typeface="Cambria"/>
            </a:endParaRPr>
          </a:p>
          <a:p>
            <a:pPr lvl="1" marL="562610" indent="-228600">
              <a:lnSpc>
                <a:spcPct val="100000"/>
              </a:lnSpc>
              <a:spcBef>
                <a:spcPts val="780"/>
              </a:spcBef>
              <a:buClr>
                <a:srgbClr val="A85229"/>
              </a:buClr>
              <a:buFont typeface="Arial"/>
              <a:buChar char="•"/>
              <a:tabLst>
                <a:tab pos="562610" algn="l"/>
                <a:tab pos="563245" algn="l"/>
              </a:tabLst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Bazen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model</a:t>
            </a:r>
            <a:r>
              <a:rPr dirty="0" sz="1800" spc="-10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cevabı</a:t>
            </a:r>
            <a:endParaRPr sz="18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1035685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Genelde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cevapları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 performans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ölçüleri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olarak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bilinirler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  tamamlandıktan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sonra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 tablosunun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dışında</a:t>
            </a:r>
            <a:r>
              <a:rPr dirty="0" sz="2000" spc="-5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hesaplanırlar.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spcBef>
                <a:spcPts val="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Örneğin, 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bekleme hattı modelinde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her 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bireyin kuyruktaki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gecikmesi model çıkışı</a:t>
            </a:r>
            <a:r>
              <a:rPr dirty="0" sz="2000" spc="-12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bütün  müşterilerin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ortalama bekleme zamanı ise model</a:t>
            </a:r>
            <a:r>
              <a:rPr dirty="0" sz="2000" spc="-15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cevabıdır.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durumuna;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server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durumu (boş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meşgul) örnek</a:t>
            </a:r>
            <a:r>
              <a:rPr dirty="0" sz="2000" spc="-7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verilebilir.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283" y="364236"/>
            <a:ext cx="222199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03220" y="364236"/>
            <a:ext cx="5640324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EXCELDE </a:t>
            </a:r>
            <a:r>
              <a:rPr dirty="0"/>
              <a:t>BENZETİMİN TEMEL</a:t>
            </a:r>
            <a:r>
              <a:rPr dirty="0" spc="-40"/>
              <a:t> ÇATISI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6310" y="1094739"/>
            <a:ext cx="5155565" cy="4704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689610" indent="-228600">
              <a:lnSpc>
                <a:spcPct val="8000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geliştiriciler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el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 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aracıyla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geliştirirken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aşağıdaki 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maddelere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dikkat</a:t>
            </a:r>
            <a:r>
              <a:rPr dirty="0" sz="2000" spc="-12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ederler:</a:t>
            </a:r>
            <a:endParaRPr sz="2000">
              <a:latin typeface="Cambria"/>
              <a:cs typeface="Cambria"/>
            </a:endParaRPr>
          </a:p>
          <a:p>
            <a:pPr lvl="1" marL="561340" indent="-228600">
              <a:lnSpc>
                <a:spcPct val="100000"/>
              </a:lnSpc>
              <a:spcBef>
                <a:spcPts val="570"/>
              </a:spcBef>
              <a:buClr>
                <a:srgbClr val="A85229"/>
              </a:buClr>
              <a:buFont typeface="Arial"/>
              <a:buChar char="•"/>
              <a:tabLst>
                <a:tab pos="561340" algn="l"/>
                <a:tab pos="561975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Benzetime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her girişin özelliğini</a:t>
            </a:r>
            <a:r>
              <a:rPr dirty="0" sz="1800" spc="-8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belirle.</a:t>
            </a:r>
            <a:endParaRPr sz="1800">
              <a:latin typeface="Cambria"/>
              <a:cs typeface="Cambria"/>
            </a:endParaRPr>
          </a:p>
          <a:p>
            <a:pPr lvl="1" marL="561340" marR="79375" indent="-228600">
              <a:lnSpc>
                <a:spcPct val="80000"/>
              </a:lnSpc>
              <a:spcBef>
                <a:spcPts val="1010"/>
              </a:spcBef>
              <a:buClr>
                <a:srgbClr val="A85229"/>
              </a:buClr>
              <a:buFont typeface="Arial"/>
              <a:buChar char="•"/>
              <a:tabLst>
                <a:tab pos="561340" algn="l"/>
                <a:tab pos="561975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Problem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ile ilgili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aktiviteleri,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olayları </a:t>
            </a: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sistem 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durumlarını</a:t>
            </a:r>
            <a:r>
              <a:rPr dirty="0" sz="1800" spc="-6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belirle</a:t>
            </a:r>
            <a:endParaRPr sz="1800">
              <a:latin typeface="Cambria"/>
              <a:cs typeface="Cambria"/>
            </a:endParaRPr>
          </a:p>
          <a:p>
            <a:pPr lvl="1" marL="561340" marR="54610" indent="-228600">
              <a:lnSpc>
                <a:spcPct val="80000"/>
              </a:lnSpc>
              <a:spcBef>
                <a:spcPts val="994"/>
              </a:spcBef>
              <a:buClr>
                <a:srgbClr val="A85229"/>
              </a:buClr>
              <a:buFont typeface="Arial"/>
              <a:buChar char="•"/>
              <a:tabLst>
                <a:tab pos="561340" algn="l"/>
                <a:tab pos="561975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Hedeflere </a:t>
            </a:r>
            <a:r>
              <a:rPr dirty="0" sz="1800" spc="-25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bu hedefleri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karşılayan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spesifik 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sorulara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bağlı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olarak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model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cevaplarını </a:t>
            </a: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ve 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performans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ölçümlerini</a:t>
            </a:r>
            <a:r>
              <a:rPr dirty="0" sz="1800" spc="-7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belirle</a:t>
            </a:r>
            <a:endParaRPr sz="1800">
              <a:latin typeface="Cambria"/>
              <a:cs typeface="Cambria"/>
            </a:endParaRPr>
          </a:p>
          <a:p>
            <a:pPr lvl="1" marL="561340" marR="490220" indent="-228600">
              <a:lnSpc>
                <a:spcPct val="80000"/>
              </a:lnSpc>
              <a:spcBef>
                <a:spcPts val="994"/>
              </a:spcBef>
              <a:buClr>
                <a:srgbClr val="A85229"/>
              </a:buClr>
              <a:buFont typeface="Arial"/>
              <a:buChar char="•"/>
              <a:tabLst>
                <a:tab pos="561340" algn="l"/>
                <a:tab pos="561975" algn="l"/>
              </a:tabLst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Model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cevaplarını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elde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etmek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için</a:t>
            </a:r>
            <a:r>
              <a:rPr dirty="0" sz="1800" spc="-5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çıkışları 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belirle</a:t>
            </a:r>
            <a:endParaRPr sz="1800">
              <a:latin typeface="Cambria"/>
              <a:cs typeface="Cambria"/>
            </a:endParaRPr>
          </a:p>
          <a:p>
            <a:pPr lvl="1" marL="561340" indent="-228600">
              <a:lnSpc>
                <a:spcPct val="100000"/>
              </a:lnSpc>
              <a:spcBef>
                <a:spcPts val="575"/>
              </a:spcBef>
              <a:buClr>
                <a:srgbClr val="A85229"/>
              </a:buClr>
              <a:buFont typeface="Arial"/>
              <a:buChar char="•"/>
              <a:tabLst>
                <a:tab pos="561340" algn="l"/>
                <a:tab pos="561975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Benzetim tablosu</a:t>
            </a:r>
            <a:r>
              <a:rPr dirty="0" sz="1800" spc="-3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25">
                <a:solidFill>
                  <a:srgbClr val="514940"/>
                </a:solidFill>
                <a:latin typeface="Cambria"/>
                <a:cs typeface="Cambria"/>
              </a:rPr>
              <a:t>oluştur.</a:t>
            </a:r>
            <a:endParaRPr sz="1800">
              <a:latin typeface="Cambria"/>
              <a:cs typeface="Cambria"/>
            </a:endParaRPr>
          </a:p>
          <a:p>
            <a:pPr lvl="1" marL="561340" indent="-228600">
              <a:lnSpc>
                <a:spcPts val="1945"/>
              </a:lnSpc>
              <a:spcBef>
                <a:spcPts val="565"/>
              </a:spcBef>
              <a:buClr>
                <a:srgbClr val="A85229"/>
              </a:buClr>
              <a:buFont typeface="Arial"/>
              <a:buChar char="•"/>
              <a:tabLst>
                <a:tab pos="561340" algn="l"/>
                <a:tab pos="561975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Her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i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adımı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için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aktiviteleri, sistem</a:t>
            </a: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durumlarını</a:t>
            </a:r>
            <a:endParaRPr sz="1800">
              <a:latin typeface="Cambria"/>
              <a:cs typeface="Cambria"/>
            </a:endParaRPr>
          </a:p>
          <a:p>
            <a:pPr marL="561340">
              <a:lnSpc>
                <a:spcPts val="1945"/>
              </a:lnSpc>
            </a:pP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çıkışı</a:t>
            </a:r>
            <a:r>
              <a:rPr dirty="0" sz="1800" spc="-3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belirle</a:t>
            </a:r>
            <a:endParaRPr sz="1800">
              <a:latin typeface="Cambria"/>
              <a:cs typeface="Cambria"/>
            </a:endParaRPr>
          </a:p>
          <a:p>
            <a:pPr algn="just" lvl="1" marL="561340" marR="596900" indent="-228600">
              <a:lnSpc>
                <a:spcPts val="1730"/>
              </a:lnSpc>
              <a:spcBef>
                <a:spcPts val="980"/>
              </a:spcBef>
              <a:buClr>
                <a:srgbClr val="A85229"/>
              </a:buClr>
              <a:buFont typeface="Arial"/>
              <a:buChar char="•"/>
              <a:tabLst>
                <a:tab pos="561975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Benzetim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bittiğinde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model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cevaplarını </a:t>
            </a: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ve 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performans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ölçümlerini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hesaplamak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için  çıkışları</a:t>
            </a:r>
            <a:r>
              <a:rPr dirty="0" sz="1800" spc="-8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kullan.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501" y="2014943"/>
            <a:ext cx="791210" cy="371475"/>
          </a:xfrm>
          <a:custGeom>
            <a:avLst/>
            <a:gdLst/>
            <a:ahLst/>
            <a:cxnLst/>
            <a:rect l="l" t="t" r="r" b="b"/>
            <a:pathLst>
              <a:path w="791209" h="371475">
                <a:moveTo>
                  <a:pt x="0" y="370878"/>
                </a:moveTo>
                <a:lnTo>
                  <a:pt x="791159" y="370878"/>
                </a:lnTo>
                <a:lnTo>
                  <a:pt x="791159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85583" y="2014943"/>
            <a:ext cx="554355" cy="371475"/>
          </a:xfrm>
          <a:custGeom>
            <a:avLst/>
            <a:gdLst/>
            <a:ahLst/>
            <a:cxnLst/>
            <a:rect l="l" t="t" r="r" b="b"/>
            <a:pathLst>
              <a:path w="554354" h="371475">
                <a:moveTo>
                  <a:pt x="0" y="370878"/>
                </a:moveTo>
                <a:lnTo>
                  <a:pt x="554367" y="370878"/>
                </a:lnTo>
                <a:lnTo>
                  <a:pt x="554367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39939" y="2014943"/>
            <a:ext cx="554355" cy="371475"/>
          </a:xfrm>
          <a:custGeom>
            <a:avLst/>
            <a:gdLst/>
            <a:ahLst/>
            <a:cxnLst/>
            <a:rect l="l" t="t" r="r" b="b"/>
            <a:pathLst>
              <a:path w="554354" h="371475">
                <a:moveTo>
                  <a:pt x="0" y="370878"/>
                </a:moveTo>
                <a:lnTo>
                  <a:pt x="554354" y="370878"/>
                </a:lnTo>
                <a:lnTo>
                  <a:pt x="554354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94293" y="2014943"/>
            <a:ext cx="1038225" cy="371475"/>
          </a:xfrm>
          <a:custGeom>
            <a:avLst/>
            <a:gdLst/>
            <a:ahLst/>
            <a:cxnLst/>
            <a:rect l="l" t="t" r="r" b="b"/>
            <a:pathLst>
              <a:path w="1038225" h="371475">
                <a:moveTo>
                  <a:pt x="0" y="370878"/>
                </a:moveTo>
                <a:lnTo>
                  <a:pt x="1037704" y="370878"/>
                </a:lnTo>
                <a:lnTo>
                  <a:pt x="1037704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32010" y="2014943"/>
            <a:ext cx="1355090" cy="371475"/>
          </a:xfrm>
          <a:custGeom>
            <a:avLst/>
            <a:gdLst/>
            <a:ahLst/>
            <a:cxnLst/>
            <a:rect l="l" t="t" r="r" b="b"/>
            <a:pathLst>
              <a:path w="1355090" h="371475">
                <a:moveTo>
                  <a:pt x="0" y="370878"/>
                </a:moveTo>
                <a:lnTo>
                  <a:pt x="1354708" y="370878"/>
                </a:lnTo>
                <a:lnTo>
                  <a:pt x="1354708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86719" y="2014943"/>
            <a:ext cx="1045210" cy="371475"/>
          </a:xfrm>
          <a:custGeom>
            <a:avLst/>
            <a:gdLst/>
            <a:ahLst/>
            <a:cxnLst/>
            <a:rect l="l" t="t" r="r" b="b"/>
            <a:pathLst>
              <a:path w="1045209" h="371475">
                <a:moveTo>
                  <a:pt x="0" y="370878"/>
                </a:moveTo>
                <a:lnTo>
                  <a:pt x="1044905" y="370878"/>
                </a:lnTo>
                <a:lnTo>
                  <a:pt x="1044905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94501" y="2756750"/>
            <a:ext cx="791210" cy="371475"/>
          </a:xfrm>
          <a:custGeom>
            <a:avLst/>
            <a:gdLst/>
            <a:ahLst/>
            <a:cxnLst/>
            <a:rect l="l" t="t" r="r" b="b"/>
            <a:pathLst>
              <a:path w="791209" h="371475">
                <a:moveTo>
                  <a:pt x="0" y="370878"/>
                </a:moveTo>
                <a:lnTo>
                  <a:pt x="791159" y="370878"/>
                </a:lnTo>
                <a:lnTo>
                  <a:pt x="791159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85583" y="2756750"/>
            <a:ext cx="554355" cy="371475"/>
          </a:xfrm>
          <a:custGeom>
            <a:avLst/>
            <a:gdLst/>
            <a:ahLst/>
            <a:cxnLst/>
            <a:rect l="l" t="t" r="r" b="b"/>
            <a:pathLst>
              <a:path w="554354" h="371475">
                <a:moveTo>
                  <a:pt x="0" y="370878"/>
                </a:moveTo>
                <a:lnTo>
                  <a:pt x="554367" y="370878"/>
                </a:lnTo>
                <a:lnTo>
                  <a:pt x="554367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39939" y="2756750"/>
            <a:ext cx="554355" cy="371475"/>
          </a:xfrm>
          <a:custGeom>
            <a:avLst/>
            <a:gdLst/>
            <a:ahLst/>
            <a:cxnLst/>
            <a:rect l="l" t="t" r="r" b="b"/>
            <a:pathLst>
              <a:path w="554354" h="371475">
                <a:moveTo>
                  <a:pt x="0" y="370878"/>
                </a:moveTo>
                <a:lnTo>
                  <a:pt x="554354" y="370878"/>
                </a:lnTo>
                <a:lnTo>
                  <a:pt x="554354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94293" y="2756750"/>
            <a:ext cx="1038225" cy="371475"/>
          </a:xfrm>
          <a:custGeom>
            <a:avLst/>
            <a:gdLst/>
            <a:ahLst/>
            <a:cxnLst/>
            <a:rect l="l" t="t" r="r" b="b"/>
            <a:pathLst>
              <a:path w="1038225" h="371475">
                <a:moveTo>
                  <a:pt x="0" y="370878"/>
                </a:moveTo>
                <a:lnTo>
                  <a:pt x="1037704" y="370878"/>
                </a:lnTo>
                <a:lnTo>
                  <a:pt x="1037704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232010" y="2756750"/>
            <a:ext cx="1355090" cy="371475"/>
          </a:xfrm>
          <a:custGeom>
            <a:avLst/>
            <a:gdLst/>
            <a:ahLst/>
            <a:cxnLst/>
            <a:rect l="l" t="t" r="r" b="b"/>
            <a:pathLst>
              <a:path w="1355090" h="371475">
                <a:moveTo>
                  <a:pt x="0" y="370878"/>
                </a:moveTo>
                <a:lnTo>
                  <a:pt x="1354708" y="370878"/>
                </a:lnTo>
                <a:lnTo>
                  <a:pt x="1354708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86719" y="2756750"/>
            <a:ext cx="1045210" cy="371475"/>
          </a:xfrm>
          <a:custGeom>
            <a:avLst/>
            <a:gdLst/>
            <a:ahLst/>
            <a:cxnLst/>
            <a:rect l="l" t="t" r="r" b="b"/>
            <a:pathLst>
              <a:path w="1045209" h="371475">
                <a:moveTo>
                  <a:pt x="0" y="370878"/>
                </a:moveTo>
                <a:lnTo>
                  <a:pt x="1044905" y="370878"/>
                </a:lnTo>
                <a:lnTo>
                  <a:pt x="1044905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94501" y="3498431"/>
            <a:ext cx="791210" cy="371475"/>
          </a:xfrm>
          <a:custGeom>
            <a:avLst/>
            <a:gdLst/>
            <a:ahLst/>
            <a:cxnLst/>
            <a:rect l="l" t="t" r="r" b="b"/>
            <a:pathLst>
              <a:path w="791209" h="371475">
                <a:moveTo>
                  <a:pt x="0" y="370878"/>
                </a:moveTo>
                <a:lnTo>
                  <a:pt x="791159" y="370878"/>
                </a:lnTo>
                <a:lnTo>
                  <a:pt x="791159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85583" y="3498431"/>
            <a:ext cx="554355" cy="371475"/>
          </a:xfrm>
          <a:custGeom>
            <a:avLst/>
            <a:gdLst/>
            <a:ahLst/>
            <a:cxnLst/>
            <a:rect l="l" t="t" r="r" b="b"/>
            <a:pathLst>
              <a:path w="554354" h="371475">
                <a:moveTo>
                  <a:pt x="0" y="370878"/>
                </a:moveTo>
                <a:lnTo>
                  <a:pt x="554367" y="370878"/>
                </a:lnTo>
                <a:lnTo>
                  <a:pt x="554367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39939" y="3498431"/>
            <a:ext cx="554355" cy="371475"/>
          </a:xfrm>
          <a:custGeom>
            <a:avLst/>
            <a:gdLst/>
            <a:ahLst/>
            <a:cxnLst/>
            <a:rect l="l" t="t" r="r" b="b"/>
            <a:pathLst>
              <a:path w="554354" h="371475">
                <a:moveTo>
                  <a:pt x="0" y="370878"/>
                </a:moveTo>
                <a:lnTo>
                  <a:pt x="554354" y="370878"/>
                </a:lnTo>
                <a:lnTo>
                  <a:pt x="554354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94293" y="3498431"/>
            <a:ext cx="1038225" cy="371475"/>
          </a:xfrm>
          <a:custGeom>
            <a:avLst/>
            <a:gdLst/>
            <a:ahLst/>
            <a:cxnLst/>
            <a:rect l="l" t="t" r="r" b="b"/>
            <a:pathLst>
              <a:path w="1038225" h="371475">
                <a:moveTo>
                  <a:pt x="0" y="370878"/>
                </a:moveTo>
                <a:lnTo>
                  <a:pt x="1037704" y="370878"/>
                </a:lnTo>
                <a:lnTo>
                  <a:pt x="1037704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32010" y="3498431"/>
            <a:ext cx="1355090" cy="371475"/>
          </a:xfrm>
          <a:custGeom>
            <a:avLst/>
            <a:gdLst/>
            <a:ahLst/>
            <a:cxnLst/>
            <a:rect l="l" t="t" r="r" b="b"/>
            <a:pathLst>
              <a:path w="1355090" h="371475">
                <a:moveTo>
                  <a:pt x="0" y="370878"/>
                </a:moveTo>
                <a:lnTo>
                  <a:pt x="1354708" y="370878"/>
                </a:lnTo>
                <a:lnTo>
                  <a:pt x="1354708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586719" y="3498431"/>
            <a:ext cx="1045210" cy="371475"/>
          </a:xfrm>
          <a:custGeom>
            <a:avLst/>
            <a:gdLst/>
            <a:ahLst/>
            <a:cxnLst/>
            <a:rect l="l" t="t" r="r" b="b"/>
            <a:pathLst>
              <a:path w="1045209" h="371475">
                <a:moveTo>
                  <a:pt x="0" y="370878"/>
                </a:moveTo>
                <a:lnTo>
                  <a:pt x="1044905" y="370878"/>
                </a:lnTo>
                <a:lnTo>
                  <a:pt x="1044905" y="0"/>
                </a:lnTo>
                <a:lnTo>
                  <a:pt x="0" y="0"/>
                </a:lnTo>
                <a:lnTo>
                  <a:pt x="0" y="37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6288151" y="1266825"/>
          <a:ext cx="5356225" cy="2980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082"/>
                <a:gridCol w="554355"/>
                <a:gridCol w="554354"/>
                <a:gridCol w="1037716"/>
                <a:gridCol w="1354709"/>
                <a:gridCol w="1044828"/>
              </a:tblGrid>
              <a:tr h="37083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Adım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76A7B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Sistem durumları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ve</a:t>
                      </a:r>
                      <a:r>
                        <a:rPr dirty="0" sz="1800" spc="-6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aktiviteler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76A7B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Çıkışlar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76A7B1"/>
                    </a:solidFill>
                  </a:tcPr>
                </a:tc>
              </a:tr>
              <a:tr h="370967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Xi1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Xi2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Xij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Xip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Yi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</a:tr>
              <a:tr h="37096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967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n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  <a:solidFill>
                      <a:srgbClr val="EBF0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" y="172212"/>
            <a:ext cx="1877568" cy="902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8280" y="172212"/>
            <a:ext cx="673607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39" y="172212"/>
            <a:ext cx="777240" cy="902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56232" y="172212"/>
            <a:ext cx="6010656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015" y="318770"/>
            <a:ext cx="7218680" cy="4857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825"/>
              </a:lnSpc>
            </a:pPr>
            <a:r>
              <a:rPr dirty="0"/>
              <a:t>ÖRNEK-1: MADENİ </a:t>
            </a:r>
            <a:r>
              <a:rPr dirty="0" spc="-75"/>
              <a:t>PARA </a:t>
            </a:r>
            <a:r>
              <a:rPr dirty="0" spc="-65"/>
              <a:t>ATMA</a:t>
            </a:r>
            <a:r>
              <a:rPr dirty="0" spc="-5"/>
              <a:t> </a:t>
            </a:r>
            <a:r>
              <a:rPr dirty="0" spc="-20"/>
              <a:t>OYUNU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6212" y="836676"/>
            <a:ext cx="10531475" cy="54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50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Charlize arkadaşları </a:t>
            </a:r>
            <a:r>
              <a:rPr dirty="0" sz="2000" spc="-55">
                <a:solidFill>
                  <a:srgbClr val="514940"/>
                </a:solidFill>
                <a:latin typeface="Cambria"/>
                <a:cs typeface="Cambria"/>
              </a:rPr>
              <a:t>Tom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Harry için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madeni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parayı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100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kez </a:t>
            </a:r>
            <a:r>
              <a:rPr dirty="0" sz="2000" spc="-40">
                <a:solidFill>
                  <a:srgbClr val="514940"/>
                </a:solidFill>
                <a:latin typeface="Cambria"/>
                <a:cs typeface="Cambria"/>
              </a:rPr>
              <a:t>atıyor.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Eğer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tura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gelirse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Harry 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1$ kazanır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55">
                <a:solidFill>
                  <a:srgbClr val="514940"/>
                </a:solidFill>
                <a:latin typeface="Cambria"/>
                <a:cs typeface="Cambria"/>
              </a:rPr>
              <a:t>Tom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1$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kaybeder. </a:t>
            </a:r>
            <a:r>
              <a:rPr dirty="0" sz="2000" spc="-40">
                <a:solidFill>
                  <a:srgbClr val="514940"/>
                </a:solidFill>
                <a:latin typeface="Cambria"/>
                <a:cs typeface="Cambria"/>
              </a:rPr>
              <a:t>Yazı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gelirse </a:t>
            </a:r>
            <a:r>
              <a:rPr dirty="0" sz="2000" spc="-55">
                <a:solidFill>
                  <a:srgbClr val="514940"/>
                </a:solidFill>
                <a:latin typeface="Cambria"/>
                <a:cs typeface="Cambria"/>
              </a:rPr>
              <a:t>Tom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kazanır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Harry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1$</a:t>
            </a:r>
            <a:r>
              <a:rPr dirty="0" sz="2000" spc="14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kazanır.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8867" y="1568195"/>
            <a:ext cx="10818876" cy="4556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04459" y="3038855"/>
            <a:ext cx="2679700" cy="307975"/>
          </a:xfrm>
          <a:custGeom>
            <a:avLst/>
            <a:gdLst/>
            <a:ahLst/>
            <a:cxnLst/>
            <a:rect l="l" t="t" r="r" b="b"/>
            <a:pathLst>
              <a:path w="2679700" h="307975">
                <a:moveTo>
                  <a:pt x="0" y="307848"/>
                </a:moveTo>
                <a:lnTo>
                  <a:pt x="2679191" y="307848"/>
                </a:lnTo>
                <a:lnTo>
                  <a:pt x="2679191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69819" y="3172079"/>
            <a:ext cx="2333625" cy="542925"/>
          </a:xfrm>
          <a:custGeom>
            <a:avLst/>
            <a:gdLst/>
            <a:ahLst/>
            <a:cxnLst/>
            <a:rect l="l" t="t" r="r" b="b"/>
            <a:pathLst>
              <a:path w="2333625" h="542925">
                <a:moveTo>
                  <a:pt x="2257635" y="30957"/>
                </a:moveTo>
                <a:lnTo>
                  <a:pt x="0" y="530479"/>
                </a:lnTo>
                <a:lnTo>
                  <a:pt x="2793" y="542798"/>
                </a:lnTo>
                <a:lnTo>
                  <a:pt x="2260372" y="43387"/>
                </a:lnTo>
                <a:lnTo>
                  <a:pt x="2257635" y="30957"/>
                </a:lnTo>
                <a:close/>
              </a:path>
              <a:path w="2333625" h="542925">
                <a:moveTo>
                  <a:pt x="2324142" y="28194"/>
                </a:moveTo>
                <a:lnTo>
                  <a:pt x="2270125" y="28194"/>
                </a:lnTo>
                <a:lnTo>
                  <a:pt x="2272792" y="40640"/>
                </a:lnTo>
                <a:lnTo>
                  <a:pt x="2260372" y="43387"/>
                </a:lnTo>
                <a:lnTo>
                  <a:pt x="2267204" y="74422"/>
                </a:lnTo>
                <a:lnTo>
                  <a:pt x="2324142" y="28194"/>
                </a:lnTo>
                <a:close/>
              </a:path>
              <a:path w="2333625" h="542925">
                <a:moveTo>
                  <a:pt x="2270125" y="28194"/>
                </a:moveTo>
                <a:lnTo>
                  <a:pt x="2257635" y="30957"/>
                </a:lnTo>
                <a:lnTo>
                  <a:pt x="2260372" y="43387"/>
                </a:lnTo>
                <a:lnTo>
                  <a:pt x="2272792" y="40640"/>
                </a:lnTo>
                <a:lnTo>
                  <a:pt x="2270125" y="28194"/>
                </a:lnTo>
                <a:close/>
              </a:path>
              <a:path w="2333625" h="542925">
                <a:moveTo>
                  <a:pt x="2250821" y="0"/>
                </a:moveTo>
                <a:lnTo>
                  <a:pt x="2257635" y="30957"/>
                </a:lnTo>
                <a:lnTo>
                  <a:pt x="2270125" y="28194"/>
                </a:lnTo>
                <a:lnTo>
                  <a:pt x="2324142" y="28194"/>
                </a:lnTo>
                <a:lnTo>
                  <a:pt x="2333371" y="20700"/>
                </a:lnTo>
                <a:lnTo>
                  <a:pt x="2250821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88279" y="3346703"/>
            <a:ext cx="2513330" cy="307975"/>
          </a:xfrm>
          <a:custGeom>
            <a:avLst/>
            <a:gdLst/>
            <a:ahLst/>
            <a:cxnLst/>
            <a:rect l="l" t="t" r="r" b="b"/>
            <a:pathLst>
              <a:path w="2513329" h="307975">
                <a:moveTo>
                  <a:pt x="0" y="307848"/>
                </a:moveTo>
                <a:lnTo>
                  <a:pt x="2513076" y="307848"/>
                </a:lnTo>
                <a:lnTo>
                  <a:pt x="2513076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83200" y="3079241"/>
            <a:ext cx="2501900" cy="532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-5">
                <a:solidFill>
                  <a:srgbClr val="FF0000"/>
                </a:solidFill>
                <a:latin typeface="Cambria"/>
                <a:cs typeface="Cambria"/>
              </a:rPr>
              <a:t>=EĞER(Rnd01()&lt;=$C$7;"H";"T")</a:t>
            </a:r>
            <a:endParaRPr sz="1400">
              <a:latin typeface="Cambria"/>
              <a:cs typeface="Cambria"/>
            </a:endParaRPr>
          </a:p>
          <a:p>
            <a:pPr algn="ctr" marL="254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solidFill>
                  <a:srgbClr val="FF0000"/>
                </a:solidFill>
                <a:latin typeface="Cambria"/>
                <a:cs typeface="Cambria"/>
              </a:rPr>
              <a:t>=D14+EĞER($C15="H";1;(-1))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46703" y="3479927"/>
            <a:ext cx="1562100" cy="373380"/>
          </a:xfrm>
          <a:custGeom>
            <a:avLst/>
            <a:gdLst/>
            <a:ahLst/>
            <a:cxnLst/>
            <a:rect l="l" t="t" r="r" b="b"/>
            <a:pathLst>
              <a:path w="1562100" h="373379">
                <a:moveTo>
                  <a:pt x="1486162" y="30952"/>
                </a:moveTo>
                <a:lnTo>
                  <a:pt x="0" y="360553"/>
                </a:lnTo>
                <a:lnTo>
                  <a:pt x="2794" y="372999"/>
                </a:lnTo>
                <a:lnTo>
                  <a:pt x="1488919" y="43378"/>
                </a:lnTo>
                <a:lnTo>
                  <a:pt x="1486162" y="30952"/>
                </a:lnTo>
                <a:close/>
              </a:path>
              <a:path w="1562100" h="373379">
                <a:moveTo>
                  <a:pt x="1552634" y="28194"/>
                </a:moveTo>
                <a:lnTo>
                  <a:pt x="1498600" y="28194"/>
                </a:lnTo>
                <a:lnTo>
                  <a:pt x="1501267" y="40639"/>
                </a:lnTo>
                <a:lnTo>
                  <a:pt x="1488919" y="43378"/>
                </a:lnTo>
                <a:lnTo>
                  <a:pt x="1495806" y="74422"/>
                </a:lnTo>
                <a:lnTo>
                  <a:pt x="1552634" y="28194"/>
                </a:lnTo>
                <a:close/>
              </a:path>
              <a:path w="1562100" h="373379">
                <a:moveTo>
                  <a:pt x="1498600" y="28194"/>
                </a:moveTo>
                <a:lnTo>
                  <a:pt x="1486162" y="30952"/>
                </a:lnTo>
                <a:lnTo>
                  <a:pt x="1488919" y="43378"/>
                </a:lnTo>
                <a:lnTo>
                  <a:pt x="1501267" y="40639"/>
                </a:lnTo>
                <a:lnTo>
                  <a:pt x="1498600" y="28194"/>
                </a:lnTo>
                <a:close/>
              </a:path>
              <a:path w="1562100" h="373379">
                <a:moveTo>
                  <a:pt x="1479296" y="0"/>
                </a:moveTo>
                <a:lnTo>
                  <a:pt x="1486162" y="30952"/>
                </a:lnTo>
                <a:lnTo>
                  <a:pt x="1498600" y="28194"/>
                </a:lnTo>
                <a:lnTo>
                  <a:pt x="1552634" y="28194"/>
                </a:lnTo>
                <a:lnTo>
                  <a:pt x="1561846" y="20700"/>
                </a:lnTo>
                <a:lnTo>
                  <a:pt x="1479296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64295" y="3186683"/>
            <a:ext cx="2667000" cy="307975"/>
          </a:xfrm>
          <a:custGeom>
            <a:avLst/>
            <a:gdLst/>
            <a:ahLst/>
            <a:cxnLst/>
            <a:rect l="l" t="t" r="r" b="b"/>
            <a:pathLst>
              <a:path w="2667000" h="307975">
                <a:moveTo>
                  <a:pt x="0" y="307848"/>
                </a:moveTo>
                <a:lnTo>
                  <a:pt x="2667000" y="307848"/>
                </a:lnTo>
                <a:lnTo>
                  <a:pt x="266700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544559" y="3227070"/>
            <a:ext cx="248983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Cambria"/>
                <a:cs typeface="Cambria"/>
              </a:rPr>
              <a:t>=E</a:t>
            </a:r>
            <a:r>
              <a:rPr dirty="0" sz="1400" spc="-10">
                <a:solidFill>
                  <a:srgbClr val="FF0000"/>
                </a:solidFill>
                <a:latin typeface="Cambria"/>
                <a:cs typeface="Cambria"/>
              </a:rPr>
              <a:t>Ğ</a:t>
            </a:r>
            <a:r>
              <a:rPr dirty="0" sz="140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dirty="0" sz="1400" spc="-25">
                <a:solidFill>
                  <a:srgbClr val="FF0000"/>
                </a:solidFill>
                <a:latin typeface="Cambria"/>
                <a:cs typeface="Cambria"/>
              </a:rPr>
              <a:t>R</a:t>
            </a:r>
            <a:r>
              <a:rPr dirty="0" sz="1400" spc="-15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dirty="0" sz="1400" spc="-95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dirty="0" sz="140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dirty="0" sz="1400" spc="5">
                <a:solidFill>
                  <a:srgbClr val="FF0000"/>
                </a:solidFill>
                <a:latin typeface="Cambria"/>
                <a:cs typeface="Cambria"/>
              </a:rPr>
              <a:t>(</a:t>
            </a:r>
            <a:r>
              <a:rPr dirty="0" sz="1400">
                <a:solidFill>
                  <a:srgbClr val="FF0000"/>
                </a:solidFill>
                <a:latin typeface="Cambria"/>
                <a:cs typeface="Cambria"/>
              </a:rPr>
              <a:t>$</a:t>
            </a:r>
            <a:r>
              <a:rPr dirty="0" sz="1400" spc="-1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dirty="0" sz="1400">
                <a:solidFill>
                  <a:srgbClr val="FF0000"/>
                </a:solidFill>
                <a:latin typeface="Cambria"/>
                <a:cs typeface="Cambria"/>
              </a:rPr>
              <a:t>$</a:t>
            </a:r>
            <a:r>
              <a:rPr dirty="0" sz="1400">
                <a:solidFill>
                  <a:srgbClr val="FF0000"/>
                </a:solidFill>
                <a:latin typeface="Cambria"/>
                <a:cs typeface="Cambria"/>
              </a:rPr>
              <a:t>14:$</a:t>
            </a:r>
            <a:r>
              <a:rPr dirty="0" sz="1400" spc="-1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dirty="0" sz="1400" spc="-5">
                <a:solidFill>
                  <a:srgbClr val="FF0000"/>
                </a:solidFill>
                <a:latin typeface="Cambria"/>
                <a:cs typeface="Cambria"/>
              </a:rPr>
              <a:t>$</a:t>
            </a:r>
            <a:r>
              <a:rPr dirty="0" sz="1400">
                <a:solidFill>
                  <a:srgbClr val="FF0000"/>
                </a:solidFill>
                <a:latin typeface="Cambria"/>
                <a:cs typeface="Cambria"/>
              </a:rPr>
              <a:t>113</a:t>
            </a:r>
            <a:r>
              <a:rPr dirty="0" sz="1400" spc="-25">
                <a:solidFill>
                  <a:srgbClr val="FF0000"/>
                </a:solidFill>
                <a:latin typeface="Cambria"/>
                <a:cs typeface="Cambria"/>
              </a:rPr>
              <a:t>;</a:t>
            </a:r>
            <a:r>
              <a:rPr dirty="0" sz="1400">
                <a:solidFill>
                  <a:srgbClr val="FF0000"/>
                </a:solidFill>
                <a:latin typeface="Cambria"/>
                <a:cs typeface="Cambria"/>
              </a:rPr>
              <a:t>"&gt;0")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90531" y="2380614"/>
            <a:ext cx="448945" cy="864869"/>
          </a:xfrm>
          <a:custGeom>
            <a:avLst/>
            <a:gdLst/>
            <a:ahLst/>
            <a:cxnLst/>
            <a:rect l="l" t="t" r="r" b="b"/>
            <a:pathLst>
              <a:path w="448945" h="864869">
                <a:moveTo>
                  <a:pt x="889" y="779780"/>
                </a:moveTo>
                <a:lnTo>
                  <a:pt x="0" y="864870"/>
                </a:lnTo>
                <a:lnTo>
                  <a:pt x="68707" y="814577"/>
                </a:lnTo>
                <a:lnTo>
                  <a:pt x="62519" y="811402"/>
                </a:lnTo>
                <a:lnTo>
                  <a:pt x="34671" y="811402"/>
                </a:lnTo>
                <a:lnTo>
                  <a:pt x="23368" y="805561"/>
                </a:lnTo>
                <a:lnTo>
                  <a:pt x="29160" y="794286"/>
                </a:lnTo>
                <a:lnTo>
                  <a:pt x="889" y="779780"/>
                </a:lnTo>
                <a:close/>
              </a:path>
              <a:path w="448945" h="864869">
                <a:moveTo>
                  <a:pt x="29160" y="794286"/>
                </a:moveTo>
                <a:lnTo>
                  <a:pt x="23368" y="805561"/>
                </a:lnTo>
                <a:lnTo>
                  <a:pt x="34671" y="811402"/>
                </a:lnTo>
                <a:lnTo>
                  <a:pt x="40480" y="800094"/>
                </a:lnTo>
                <a:lnTo>
                  <a:pt x="29160" y="794286"/>
                </a:lnTo>
                <a:close/>
              </a:path>
              <a:path w="448945" h="864869">
                <a:moveTo>
                  <a:pt x="40480" y="800094"/>
                </a:moveTo>
                <a:lnTo>
                  <a:pt x="34671" y="811402"/>
                </a:lnTo>
                <a:lnTo>
                  <a:pt x="62519" y="811402"/>
                </a:lnTo>
                <a:lnTo>
                  <a:pt x="40480" y="800094"/>
                </a:lnTo>
                <a:close/>
              </a:path>
              <a:path w="448945" h="864869">
                <a:moveTo>
                  <a:pt x="437261" y="0"/>
                </a:moveTo>
                <a:lnTo>
                  <a:pt x="29160" y="794286"/>
                </a:lnTo>
                <a:lnTo>
                  <a:pt x="40480" y="800094"/>
                </a:lnTo>
                <a:lnTo>
                  <a:pt x="448564" y="5842"/>
                </a:lnTo>
                <a:lnTo>
                  <a:pt x="437261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808" y="832103"/>
            <a:ext cx="156210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5917" y="979170"/>
            <a:ext cx="1051560" cy="4965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GİRİŞ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8589" y="1837563"/>
            <a:ext cx="9157335" cy="3653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bölümde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excel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örnekleri</a:t>
            </a:r>
            <a:r>
              <a:rPr dirty="0" sz="2000" spc="-11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önerilmektedir.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Örnekler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excel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yapılabileceği gibi el ile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de</a:t>
            </a:r>
            <a:r>
              <a:rPr dirty="0" sz="2000" spc="-5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yapılabilir.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88265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örnekleri Monte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carlo benzetimlerinin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yanı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sıra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dinamik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benzetimler</a:t>
            </a:r>
            <a:r>
              <a:rPr dirty="0" sz="2000" spc="-8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de 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içerir.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ts val="228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bölümde anlatılan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temel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kavramlar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belirsizliği göstermek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rastgele</a:t>
            </a:r>
            <a:r>
              <a:rPr dirty="0" sz="2000" spc="-19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sayı</a:t>
            </a:r>
            <a:endParaRPr sz="2000">
              <a:latin typeface="Cambria"/>
              <a:cs typeface="Cambria"/>
            </a:endParaRPr>
          </a:p>
          <a:p>
            <a:pPr marL="240665">
              <a:lnSpc>
                <a:spcPts val="2280"/>
              </a:lnSpc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kullanımını</a:t>
            </a:r>
            <a:r>
              <a:rPr dirty="0" sz="2000" spc="-11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içerir.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Kuyruk ve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envanter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modellerinde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 performansını göstermek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tanımlayıcı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istatistikler</a:t>
            </a:r>
            <a:r>
              <a:rPr dirty="0" sz="2000" spc="-10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Giriş,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çıkış,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aktiviteler,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durum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cevaplar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modelin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davranışı</a:t>
            </a:r>
            <a:r>
              <a:rPr dirty="0" sz="2000" spc="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incelenir.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" y="254508"/>
            <a:ext cx="1639824" cy="78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82852" y="254508"/>
            <a:ext cx="589787" cy="789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3247" y="254508"/>
            <a:ext cx="5471159" cy="78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967" y="381761"/>
            <a:ext cx="6319520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ÖRNEK-2: </a:t>
            </a:r>
            <a:r>
              <a:rPr dirty="0" sz="2800" spc="-25"/>
              <a:t>KUYRUK </a:t>
            </a:r>
            <a:r>
              <a:rPr dirty="0" sz="2800" spc="-5"/>
              <a:t>BENZETİM</a:t>
            </a:r>
            <a:r>
              <a:rPr dirty="0" sz="2800" spc="5"/>
              <a:t> </a:t>
            </a:r>
            <a:r>
              <a:rPr dirty="0" sz="2800" spc="-5"/>
              <a:t>MODELİ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45363" y="871982"/>
            <a:ext cx="10769600" cy="1082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ts val="228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Kuyruk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modellerini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bekleme hat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modellerini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tanımlayacağız. </a:t>
            </a:r>
            <a:r>
              <a:rPr dirty="0" sz="2000" spc="-55">
                <a:solidFill>
                  <a:srgbClr val="514940"/>
                </a:solidFill>
                <a:latin typeface="Cambria"/>
                <a:cs typeface="Cambria"/>
              </a:rPr>
              <a:t>Tek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iki servisli</a:t>
            </a:r>
            <a:r>
              <a:rPr dirty="0" sz="2000" spc="5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kuyruk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ts val="2280"/>
              </a:lnSpc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modellerini</a:t>
            </a:r>
            <a:r>
              <a:rPr dirty="0" sz="2000" spc="-13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anlatacağız.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Her ikisi de dinamik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olay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tabanlı</a:t>
            </a:r>
            <a:r>
              <a:rPr dirty="0" sz="2000" spc="-12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modellerdir.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7760" y="2286281"/>
            <a:ext cx="8895334" cy="14429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64123" y="3284220"/>
            <a:ext cx="2009139" cy="253365"/>
          </a:xfrm>
          <a:custGeom>
            <a:avLst/>
            <a:gdLst/>
            <a:ahLst/>
            <a:cxnLst/>
            <a:rect l="l" t="t" r="r" b="b"/>
            <a:pathLst>
              <a:path w="2009140" h="253364">
                <a:moveTo>
                  <a:pt x="1067561" y="126491"/>
                </a:moveTo>
                <a:lnTo>
                  <a:pt x="941070" y="126491"/>
                </a:lnTo>
                <a:lnTo>
                  <a:pt x="965686" y="136433"/>
                </a:lnTo>
                <a:lnTo>
                  <a:pt x="985789" y="163544"/>
                </a:lnTo>
                <a:lnTo>
                  <a:pt x="999345" y="203751"/>
                </a:lnTo>
                <a:lnTo>
                  <a:pt x="1004316" y="252983"/>
                </a:lnTo>
                <a:lnTo>
                  <a:pt x="1009286" y="203751"/>
                </a:lnTo>
                <a:lnTo>
                  <a:pt x="1022842" y="163544"/>
                </a:lnTo>
                <a:lnTo>
                  <a:pt x="1042945" y="136433"/>
                </a:lnTo>
                <a:lnTo>
                  <a:pt x="1067561" y="126491"/>
                </a:lnTo>
                <a:close/>
              </a:path>
              <a:path w="2009140" h="253364">
                <a:moveTo>
                  <a:pt x="2008631" y="0"/>
                </a:moveTo>
                <a:lnTo>
                  <a:pt x="0" y="0"/>
                </a:lnTo>
                <a:lnTo>
                  <a:pt x="4970" y="49232"/>
                </a:lnTo>
                <a:lnTo>
                  <a:pt x="18526" y="89439"/>
                </a:lnTo>
                <a:lnTo>
                  <a:pt x="38629" y="116550"/>
                </a:lnTo>
                <a:lnTo>
                  <a:pt x="63246" y="126491"/>
                </a:lnTo>
                <a:lnTo>
                  <a:pt x="1945385" y="126491"/>
                </a:lnTo>
                <a:lnTo>
                  <a:pt x="1970002" y="116550"/>
                </a:lnTo>
                <a:lnTo>
                  <a:pt x="1990105" y="89439"/>
                </a:lnTo>
                <a:lnTo>
                  <a:pt x="2003661" y="49232"/>
                </a:lnTo>
                <a:lnTo>
                  <a:pt x="2008631" y="0"/>
                </a:lnTo>
                <a:close/>
              </a:path>
            </a:pathLst>
          </a:custGeom>
          <a:solidFill>
            <a:srgbClr val="C1BC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64123" y="3284220"/>
            <a:ext cx="2009139" cy="253365"/>
          </a:xfrm>
          <a:custGeom>
            <a:avLst/>
            <a:gdLst/>
            <a:ahLst/>
            <a:cxnLst/>
            <a:rect l="l" t="t" r="r" b="b"/>
            <a:pathLst>
              <a:path w="2009140" h="253364">
                <a:moveTo>
                  <a:pt x="2008631" y="0"/>
                </a:moveTo>
                <a:lnTo>
                  <a:pt x="2003661" y="49232"/>
                </a:lnTo>
                <a:lnTo>
                  <a:pt x="1990105" y="89439"/>
                </a:lnTo>
                <a:lnTo>
                  <a:pt x="1970002" y="116550"/>
                </a:lnTo>
                <a:lnTo>
                  <a:pt x="1945385" y="126491"/>
                </a:lnTo>
                <a:lnTo>
                  <a:pt x="1067561" y="126491"/>
                </a:lnTo>
                <a:lnTo>
                  <a:pt x="1042945" y="136433"/>
                </a:lnTo>
                <a:lnTo>
                  <a:pt x="1022842" y="163544"/>
                </a:lnTo>
                <a:lnTo>
                  <a:pt x="1009286" y="203751"/>
                </a:lnTo>
                <a:lnTo>
                  <a:pt x="1004316" y="252983"/>
                </a:lnTo>
                <a:lnTo>
                  <a:pt x="999345" y="203751"/>
                </a:lnTo>
                <a:lnTo>
                  <a:pt x="985789" y="163544"/>
                </a:lnTo>
                <a:lnTo>
                  <a:pt x="965686" y="136433"/>
                </a:lnTo>
                <a:lnTo>
                  <a:pt x="941070" y="126491"/>
                </a:lnTo>
                <a:lnTo>
                  <a:pt x="63246" y="126491"/>
                </a:lnTo>
                <a:lnTo>
                  <a:pt x="38629" y="116550"/>
                </a:lnTo>
                <a:lnTo>
                  <a:pt x="18526" y="89439"/>
                </a:lnTo>
                <a:lnTo>
                  <a:pt x="4970" y="49232"/>
                </a:lnTo>
                <a:lnTo>
                  <a:pt x="0" y="0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59602" y="3577463"/>
            <a:ext cx="137985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Bekleme</a:t>
            </a:r>
            <a:r>
              <a:rPr dirty="0" sz="1800" spc="-10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hattı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5606" y="3377438"/>
            <a:ext cx="72961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Hizmet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8070" y="3790188"/>
            <a:ext cx="214757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Çağırma</a:t>
            </a:r>
            <a:r>
              <a:rPr dirty="0" sz="1800" spc="-7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populasyonu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" y="254508"/>
            <a:ext cx="1639824" cy="78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82852" y="254508"/>
            <a:ext cx="589787" cy="789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3247" y="254508"/>
            <a:ext cx="679704" cy="78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13560" y="254508"/>
            <a:ext cx="5260847" cy="789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4967" y="381761"/>
            <a:ext cx="6322695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ÖRNEK-2: </a:t>
            </a:r>
            <a:r>
              <a:rPr dirty="0" sz="2800" spc="-25"/>
              <a:t>KUYRUK </a:t>
            </a:r>
            <a:r>
              <a:rPr dirty="0" sz="2800" spc="-5"/>
              <a:t>BENZETİM</a:t>
            </a:r>
            <a:r>
              <a:rPr dirty="0" sz="2800" spc="20"/>
              <a:t> </a:t>
            </a:r>
            <a:r>
              <a:rPr dirty="0" sz="2800" spc="-5"/>
              <a:t>MODELİ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645363" y="871982"/>
            <a:ext cx="10928350" cy="3369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ts val="228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kuyruk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çağırma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popülasyonu,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varışlar,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mekanizması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kuyruk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disiplini</a:t>
            </a:r>
            <a:r>
              <a:rPr dirty="0" sz="2000" spc="-11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ts val="2280"/>
              </a:lnSpc>
            </a:pP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tanımlanır.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Önceki şekilde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tek kanallı 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kuyruk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sistemi</a:t>
            </a:r>
            <a:r>
              <a:rPr dirty="0" sz="2000" spc="-12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verilmiştir.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spcBef>
                <a:spcPts val="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Çağırma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popülasyonunun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üyeleri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müşteriler,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telefon çağrıları,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tamir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dükkanındaki işler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olarak</a:t>
            </a:r>
            <a:r>
              <a:rPr dirty="0" sz="2000" spc="-14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ifade 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edilir.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Bunlara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birim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olarak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başvuracağız.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örnekte sabit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varış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oranı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sınırsız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potansiyelli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çağrı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popülasyonu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olduğu</a:t>
            </a:r>
            <a:r>
              <a:rPr dirty="0" sz="2000" spc="-114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varsayılacaktır.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 kapasitesi bir limite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sahip</a:t>
            </a:r>
            <a:r>
              <a:rPr dirty="0" sz="2000" spc="-10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değildir.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İlk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gelen ilk çıkar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mantığı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</a:t>
            </a:r>
            <a:r>
              <a:rPr dirty="0" sz="2000" spc="-13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çalışır.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" y="254508"/>
            <a:ext cx="1639824" cy="78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82852" y="254508"/>
            <a:ext cx="589787" cy="789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3247" y="254508"/>
            <a:ext cx="679704" cy="78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13560" y="254508"/>
            <a:ext cx="5260847" cy="789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4967" y="381761"/>
            <a:ext cx="6322695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ÖRNEK-2: </a:t>
            </a:r>
            <a:r>
              <a:rPr dirty="0" sz="2800" spc="-25"/>
              <a:t>KUYRUK </a:t>
            </a:r>
            <a:r>
              <a:rPr dirty="0" sz="2800" spc="-5"/>
              <a:t>BENZETİM</a:t>
            </a:r>
            <a:r>
              <a:rPr dirty="0" sz="2800" spc="20"/>
              <a:t> </a:t>
            </a:r>
            <a:r>
              <a:rPr dirty="0" sz="2800" spc="-5"/>
              <a:t>MODELİ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645363" y="871982"/>
            <a:ext cx="10602595" cy="1589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ayrılma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olduğunda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aşağıdaki akış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diyagramı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</a:t>
            </a:r>
            <a:r>
              <a:rPr dirty="0" sz="2000" spc="-17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ilerletilir.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Ayrılış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olayı sistem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durumunu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değiştirir.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Eğer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kuyrukta bekleyen yoksa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durumu boş</a:t>
            </a:r>
            <a:r>
              <a:rPr dirty="0" sz="2000" spc="-9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40">
                <a:solidFill>
                  <a:srgbClr val="514940"/>
                </a:solidFill>
                <a:latin typeface="Cambria"/>
                <a:cs typeface="Cambria"/>
              </a:rPr>
              <a:t>olur.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spcBef>
                <a:spcPts val="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Bekleyen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var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ise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sonraki birim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servise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alınır.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Her iki durumda da sistemdeki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birimlerin sayısı</a:t>
            </a:r>
            <a:r>
              <a:rPr dirty="0" sz="2000" spc="-16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azalır.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2427" y="3749040"/>
            <a:ext cx="2420620" cy="1199515"/>
          </a:xfrm>
          <a:custGeom>
            <a:avLst/>
            <a:gdLst/>
            <a:ahLst/>
            <a:cxnLst/>
            <a:rect l="l" t="t" r="r" b="b"/>
            <a:pathLst>
              <a:path w="2420620" h="1199514">
                <a:moveTo>
                  <a:pt x="1210056" y="0"/>
                </a:moveTo>
                <a:lnTo>
                  <a:pt x="0" y="599694"/>
                </a:lnTo>
                <a:lnTo>
                  <a:pt x="1210056" y="1199388"/>
                </a:lnTo>
                <a:lnTo>
                  <a:pt x="2420112" y="599694"/>
                </a:lnTo>
                <a:lnTo>
                  <a:pt x="1210056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62427" y="3749040"/>
            <a:ext cx="2420620" cy="1199515"/>
          </a:xfrm>
          <a:custGeom>
            <a:avLst/>
            <a:gdLst/>
            <a:ahLst/>
            <a:cxnLst/>
            <a:rect l="l" t="t" r="r" b="b"/>
            <a:pathLst>
              <a:path w="2420620" h="1199514">
                <a:moveTo>
                  <a:pt x="0" y="599694"/>
                </a:moveTo>
                <a:lnTo>
                  <a:pt x="1210056" y="0"/>
                </a:lnTo>
                <a:lnTo>
                  <a:pt x="2420112" y="599694"/>
                </a:lnTo>
                <a:lnTo>
                  <a:pt x="1210056" y="1199388"/>
                </a:lnTo>
                <a:lnTo>
                  <a:pt x="0" y="599694"/>
                </a:lnTo>
                <a:close/>
              </a:path>
            </a:pathLst>
          </a:custGeom>
          <a:ln w="12192">
            <a:solidFill>
              <a:srgbClr val="7939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19983" y="3932554"/>
            <a:ext cx="904875" cy="833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 marR="5080" indent="254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Başka  bek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dirty="0" sz="1800" spc="-15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1800" spc="-35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en  </a:t>
            </a:r>
            <a:r>
              <a:rPr dirty="0" sz="1800" spc="-15">
                <a:solidFill>
                  <a:srgbClr val="FFFFFF"/>
                </a:solidFill>
                <a:latin typeface="Cambria"/>
                <a:cs typeface="Cambria"/>
              </a:rPr>
              <a:t>var</a:t>
            </a:r>
            <a:r>
              <a:rPr dirty="0" sz="1800" spc="-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mı?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6204" y="2729483"/>
            <a:ext cx="1432560" cy="792480"/>
          </a:xfrm>
          <a:prstGeom prst="rect">
            <a:avLst/>
          </a:prstGeom>
          <a:solidFill>
            <a:srgbClr val="A85229"/>
          </a:solidFill>
          <a:ln w="12192">
            <a:solidFill>
              <a:srgbClr val="79391B"/>
            </a:solidFill>
          </a:ln>
        </p:spPr>
        <p:txBody>
          <a:bodyPr wrap="square" lIns="0" tIns="110489" rIns="0" bIns="0" rtlCol="0" vert="horz">
            <a:spAutoFit/>
          </a:bodyPr>
          <a:lstStyle/>
          <a:p>
            <a:pPr marL="474345" marR="315595" indent="-149860">
              <a:lnSpc>
                <a:spcPct val="100000"/>
              </a:lnSpc>
              <a:spcBef>
                <a:spcPts val="869"/>
              </a:spcBef>
            </a:pPr>
            <a:r>
              <a:rPr dirty="0" sz="1800" spc="-8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yr</a:t>
            </a:r>
            <a:r>
              <a:rPr dirty="0" sz="1800" spc="5">
                <a:solidFill>
                  <a:srgbClr val="FFFFFF"/>
                </a:solidFill>
                <a:latin typeface="Cambria"/>
                <a:cs typeface="Cambria"/>
              </a:rPr>
              <a:t>ı</a:t>
            </a: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a  </a:t>
            </a:r>
            <a:r>
              <a:rPr dirty="0" sz="1800" spc="-10">
                <a:solidFill>
                  <a:srgbClr val="FFFFFF"/>
                </a:solidFill>
                <a:latin typeface="Cambria"/>
                <a:cs typeface="Cambria"/>
              </a:rPr>
              <a:t>olayı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400" y="3951732"/>
            <a:ext cx="1434465" cy="794385"/>
          </a:xfrm>
          <a:prstGeom prst="rect">
            <a:avLst/>
          </a:prstGeom>
          <a:solidFill>
            <a:srgbClr val="A85229"/>
          </a:solidFill>
          <a:ln w="12192">
            <a:solidFill>
              <a:srgbClr val="79391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955"/>
              </a:lnSpc>
            </a:pPr>
            <a:r>
              <a:rPr dirty="0" sz="1800" spc="-10">
                <a:solidFill>
                  <a:srgbClr val="FFFFFF"/>
                </a:solidFill>
                <a:latin typeface="Cambria"/>
                <a:cs typeface="Cambria"/>
              </a:rPr>
              <a:t>Server</a:t>
            </a:r>
            <a:r>
              <a:rPr dirty="0" sz="1800" spc="-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boş</a:t>
            </a:r>
            <a:endParaRPr sz="18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zamanı</a:t>
            </a:r>
            <a:endParaRPr sz="1800">
              <a:latin typeface="Cambria"/>
              <a:cs typeface="Cambria"/>
            </a:endParaRPr>
          </a:p>
          <a:p>
            <a:pPr algn="ctr">
              <a:lnSpc>
                <a:spcPts val="2039"/>
              </a:lnSpc>
            </a:pP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başlat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01055" y="4029455"/>
            <a:ext cx="2455545" cy="634365"/>
          </a:xfrm>
          <a:prstGeom prst="rect">
            <a:avLst/>
          </a:prstGeom>
          <a:solidFill>
            <a:srgbClr val="A85229"/>
          </a:solidFill>
          <a:ln w="12192">
            <a:solidFill>
              <a:srgbClr val="79391B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577215" marR="441325" indent="-128270">
              <a:lnSpc>
                <a:spcPct val="100000"/>
              </a:lnSpc>
              <a:spcBef>
                <a:spcPts val="250"/>
              </a:spcBef>
            </a:pPr>
            <a:r>
              <a:rPr dirty="0" sz="1800" spc="-10">
                <a:solidFill>
                  <a:srgbClr val="FFFFFF"/>
                </a:solidFill>
                <a:latin typeface="Cambria"/>
                <a:cs typeface="Cambria"/>
              </a:rPr>
              <a:t>Bekleyen </a:t>
            </a: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birimi  </a:t>
            </a:r>
            <a:r>
              <a:rPr dirty="0" sz="1800" spc="-10">
                <a:solidFill>
                  <a:srgbClr val="FFFFFF"/>
                </a:solidFill>
                <a:latin typeface="Cambria"/>
                <a:cs typeface="Cambria"/>
              </a:rPr>
              <a:t>kuyruktan</a:t>
            </a:r>
            <a:r>
              <a:rPr dirty="0" sz="1800" spc="-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sil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3247" y="5355335"/>
            <a:ext cx="2456815" cy="792480"/>
          </a:xfrm>
          <a:prstGeom prst="rect">
            <a:avLst/>
          </a:prstGeom>
          <a:solidFill>
            <a:srgbClr val="A85229"/>
          </a:solidFill>
          <a:ln w="12192">
            <a:solidFill>
              <a:srgbClr val="79391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58928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Servise</a:t>
            </a:r>
            <a:r>
              <a:rPr dirty="0" sz="1800" spc="-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mbria"/>
                <a:cs typeface="Cambria"/>
              </a:rPr>
              <a:t>başla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35908" y="3521964"/>
            <a:ext cx="76200" cy="227329"/>
          </a:xfrm>
          <a:custGeom>
            <a:avLst/>
            <a:gdLst/>
            <a:ahLst/>
            <a:cxnLst/>
            <a:rect l="l" t="t" r="r" b="b"/>
            <a:pathLst>
              <a:path w="76200" h="227329">
                <a:moveTo>
                  <a:pt x="31750" y="150749"/>
                </a:moveTo>
                <a:lnTo>
                  <a:pt x="0" y="150749"/>
                </a:lnTo>
                <a:lnTo>
                  <a:pt x="38100" y="226949"/>
                </a:lnTo>
                <a:lnTo>
                  <a:pt x="69850" y="163449"/>
                </a:lnTo>
                <a:lnTo>
                  <a:pt x="31750" y="163449"/>
                </a:lnTo>
                <a:lnTo>
                  <a:pt x="31750" y="150749"/>
                </a:lnTo>
                <a:close/>
              </a:path>
              <a:path w="76200" h="227329">
                <a:moveTo>
                  <a:pt x="44450" y="0"/>
                </a:moveTo>
                <a:lnTo>
                  <a:pt x="31750" y="0"/>
                </a:lnTo>
                <a:lnTo>
                  <a:pt x="31750" y="163449"/>
                </a:lnTo>
                <a:lnTo>
                  <a:pt x="44450" y="163449"/>
                </a:lnTo>
                <a:lnTo>
                  <a:pt x="44450" y="0"/>
                </a:lnTo>
                <a:close/>
              </a:path>
              <a:path w="76200" h="227329">
                <a:moveTo>
                  <a:pt x="76200" y="150749"/>
                </a:moveTo>
                <a:lnTo>
                  <a:pt x="44450" y="150749"/>
                </a:lnTo>
                <a:lnTo>
                  <a:pt x="44450" y="163449"/>
                </a:lnTo>
                <a:lnTo>
                  <a:pt x="69850" y="163449"/>
                </a:lnTo>
                <a:lnTo>
                  <a:pt x="76200" y="150749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48483" y="4310253"/>
            <a:ext cx="314325" cy="76200"/>
          </a:xfrm>
          <a:custGeom>
            <a:avLst/>
            <a:gdLst/>
            <a:ahLst/>
            <a:cxnLst/>
            <a:rect l="l" t="t" r="r" b="b"/>
            <a:pathLst>
              <a:path w="314325" h="76200">
                <a:moveTo>
                  <a:pt x="76454" y="0"/>
                </a:moveTo>
                <a:lnTo>
                  <a:pt x="0" y="37719"/>
                </a:lnTo>
                <a:lnTo>
                  <a:pt x="75946" y="76200"/>
                </a:lnTo>
                <a:lnTo>
                  <a:pt x="76157" y="44507"/>
                </a:lnTo>
                <a:lnTo>
                  <a:pt x="63500" y="44450"/>
                </a:lnTo>
                <a:lnTo>
                  <a:pt x="63500" y="31750"/>
                </a:lnTo>
                <a:lnTo>
                  <a:pt x="76242" y="31750"/>
                </a:lnTo>
                <a:lnTo>
                  <a:pt x="76454" y="0"/>
                </a:lnTo>
                <a:close/>
              </a:path>
              <a:path w="314325" h="76200">
                <a:moveTo>
                  <a:pt x="76241" y="31808"/>
                </a:moveTo>
                <a:lnTo>
                  <a:pt x="76157" y="44507"/>
                </a:lnTo>
                <a:lnTo>
                  <a:pt x="314325" y="45593"/>
                </a:lnTo>
                <a:lnTo>
                  <a:pt x="314325" y="32893"/>
                </a:lnTo>
                <a:lnTo>
                  <a:pt x="76241" y="31808"/>
                </a:lnTo>
                <a:close/>
              </a:path>
              <a:path w="314325" h="76200">
                <a:moveTo>
                  <a:pt x="63500" y="31750"/>
                </a:moveTo>
                <a:lnTo>
                  <a:pt x="63500" y="44450"/>
                </a:lnTo>
                <a:lnTo>
                  <a:pt x="76157" y="44507"/>
                </a:lnTo>
                <a:lnTo>
                  <a:pt x="76241" y="31808"/>
                </a:lnTo>
                <a:lnTo>
                  <a:pt x="63500" y="31750"/>
                </a:lnTo>
                <a:close/>
              </a:path>
              <a:path w="314325" h="76200">
                <a:moveTo>
                  <a:pt x="76242" y="31750"/>
                </a:moveTo>
                <a:lnTo>
                  <a:pt x="63500" y="31750"/>
                </a:lnTo>
                <a:lnTo>
                  <a:pt x="76241" y="31808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82413" y="4309109"/>
            <a:ext cx="318135" cy="76200"/>
          </a:xfrm>
          <a:custGeom>
            <a:avLst/>
            <a:gdLst/>
            <a:ahLst/>
            <a:cxnLst/>
            <a:rect l="l" t="t" r="r" b="b"/>
            <a:pathLst>
              <a:path w="318135" h="76200">
                <a:moveTo>
                  <a:pt x="305905" y="31622"/>
                </a:moveTo>
                <a:lnTo>
                  <a:pt x="254126" y="31622"/>
                </a:lnTo>
                <a:lnTo>
                  <a:pt x="254253" y="44322"/>
                </a:lnTo>
                <a:lnTo>
                  <a:pt x="241490" y="44450"/>
                </a:lnTo>
                <a:lnTo>
                  <a:pt x="241808" y="76200"/>
                </a:lnTo>
                <a:lnTo>
                  <a:pt x="317626" y="37337"/>
                </a:lnTo>
                <a:lnTo>
                  <a:pt x="305905" y="31622"/>
                </a:lnTo>
                <a:close/>
              </a:path>
              <a:path w="318135" h="76200">
                <a:moveTo>
                  <a:pt x="241363" y="31750"/>
                </a:moveTo>
                <a:lnTo>
                  <a:pt x="0" y="34162"/>
                </a:lnTo>
                <a:lnTo>
                  <a:pt x="126" y="46862"/>
                </a:lnTo>
                <a:lnTo>
                  <a:pt x="241490" y="44450"/>
                </a:lnTo>
                <a:lnTo>
                  <a:pt x="241363" y="31750"/>
                </a:lnTo>
                <a:close/>
              </a:path>
              <a:path w="318135" h="76200">
                <a:moveTo>
                  <a:pt x="254126" y="31622"/>
                </a:moveTo>
                <a:lnTo>
                  <a:pt x="241363" y="31750"/>
                </a:lnTo>
                <a:lnTo>
                  <a:pt x="241490" y="44450"/>
                </a:lnTo>
                <a:lnTo>
                  <a:pt x="254253" y="44322"/>
                </a:lnTo>
                <a:lnTo>
                  <a:pt x="254126" y="31622"/>
                </a:lnTo>
                <a:close/>
              </a:path>
              <a:path w="318135" h="76200">
                <a:moveTo>
                  <a:pt x="241046" y="0"/>
                </a:moveTo>
                <a:lnTo>
                  <a:pt x="241363" y="31750"/>
                </a:lnTo>
                <a:lnTo>
                  <a:pt x="305905" y="31622"/>
                </a:lnTo>
                <a:lnTo>
                  <a:pt x="241046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01079" y="4663313"/>
            <a:ext cx="76200" cy="690880"/>
          </a:xfrm>
          <a:custGeom>
            <a:avLst/>
            <a:gdLst/>
            <a:ahLst/>
            <a:cxnLst/>
            <a:rect l="l" t="t" r="r" b="b"/>
            <a:pathLst>
              <a:path w="76200" h="690879">
                <a:moveTo>
                  <a:pt x="31770" y="614605"/>
                </a:moveTo>
                <a:lnTo>
                  <a:pt x="0" y="615188"/>
                </a:lnTo>
                <a:lnTo>
                  <a:pt x="39497" y="690626"/>
                </a:lnTo>
                <a:lnTo>
                  <a:pt x="69769" y="627253"/>
                </a:lnTo>
                <a:lnTo>
                  <a:pt x="32003" y="627253"/>
                </a:lnTo>
                <a:lnTo>
                  <a:pt x="31770" y="614605"/>
                </a:lnTo>
                <a:close/>
              </a:path>
              <a:path w="76200" h="690879">
                <a:moveTo>
                  <a:pt x="44468" y="614372"/>
                </a:moveTo>
                <a:lnTo>
                  <a:pt x="31770" y="614605"/>
                </a:lnTo>
                <a:lnTo>
                  <a:pt x="32003" y="627253"/>
                </a:lnTo>
                <a:lnTo>
                  <a:pt x="44703" y="627126"/>
                </a:lnTo>
                <a:lnTo>
                  <a:pt x="44468" y="614372"/>
                </a:lnTo>
                <a:close/>
              </a:path>
              <a:path w="76200" h="690879">
                <a:moveTo>
                  <a:pt x="76200" y="613791"/>
                </a:moveTo>
                <a:lnTo>
                  <a:pt x="44468" y="614372"/>
                </a:lnTo>
                <a:lnTo>
                  <a:pt x="44703" y="627126"/>
                </a:lnTo>
                <a:lnTo>
                  <a:pt x="32003" y="627253"/>
                </a:lnTo>
                <a:lnTo>
                  <a:pt x="69769" y="627253"/>
                </a:lnTo>
                <a:lnTo>
                  <a:pt x="76200" y="613791"/>
                </a:lnTo>
                <a:close/>
              </a:path>
              <a:path w="76200" h="690879">
                <a:moveTo>
                  <a:pt x="33147" y="0"/>
                </a:moveTo>
                <a:lnTo>
                  <a:pt x="20447" y="254"/>
                </a:lnTo>
                <a:lnTo>
                  <a:pt x="31770" y="614605"/>
                </a:lnTo>
                <a:lnTo>
                  <a:pt x="44468" y="614372"/>
                </a:lnTo>
                <a:lnTo>
                  <a:pt x="33147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930902" y="4045966"/>
            <a:ext cx="45212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40">
                <a:solidFill>
                  <a:srgbClr val="514940"/>
                </a:solidFill>
                <a:latin typeface="Cambria"/>
                <a:cs typeface="Cambria"/>
              </a:rPr>
              <a:t>E</a:t>
            </a:r>
            <a:r>
              <a:rPr dirty="0" sz="1800" spc="-35">
                <a:solidFill>
                  <a:srgbClr val="514940"/>
                </a:solidFill>
                <a:latin typeface="Cambria"/>
                <a:cs typeface="Cambria"/>
              </a:rPr>
              <a:t>v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et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64994" y="4045966"/>
            <a:ext cx="56388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H</a:t>
            </a:r>
            <a:r>
              <a:rPr dirty="0" sz="1800" spc="-40">
                <a:solidFill>
                  <a:srgbClr val="514940"/>
                </a:solidFill>
                <a:latin typeface="Cambria"/>
                <a:cs typeface="Cambria"/>
              </a:rPr>
              <a:t>a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y</a:t>
            </a:r>
            <a:r>
              <a:rPr dirty="0" sz="1800" spc="5">
                <a:solidFill>
                  <a:srgbClr val="514940"/>
                </a:solidFill>
                <a:latin typeface="Cambria"/>
                <a:cs typeface="Cambria"/>
              </a:rPr>
              <a:t>ı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r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" y="254508"/>
            <a:ext cx="1639824" cy="78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82852" y="254508"/>
            <a:ext cx="589787" cy="789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3247" y="254508"/>
            <a:ext cx="5471159" cy="78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967" y="381761"/>
            <a:ext cx="6319520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ÖRNEK-2: </a:t>
            </a:r>
            <a:r>
              <a:rPr dirty="0" sz="2800" spc="-25"/>
              <a:t>KUYRUK </a:t>
            </a:r>
            <a:r>
              <a:rPr dirty="0" sz="2800" spc="-5"/>
              <a:t>BENZETİM</a:t>
            </a:r>
            <a:r>
              <a:rPr dirty="0" sz="2800" spc="5"/>
              <a:t> </a:t>
            </a:r>
            <a:r>
              <a:rPr dirty="0" sz="2800" spc="-5"/>
              <a:t>MODELİ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45363" y="871982"/>
            <a:ext cx="11269345" cy="1864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Aşağıdaki tabloda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tek kanallı 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kuyruk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sistemi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modellenmiştir.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İlk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giren ilk çıkar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mantığı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</a:t>
            </a:r>
            <a:r>
              <a:rPr dirty="0" sz="2000" spc="-20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çalışır.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olayın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oluştuğu zamanı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tutar.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tablosu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varışlar arası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zamanların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varsayılan</a:t>
            </a:r>
            <a:r>
              <a:rPr dirty="0" sz="2000" spc="-18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serisinden 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varış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zamanlarını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hesaplar. 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2 4 1 2</a:t>
            </a:r>
            <a:r>
              <a:rPr dirty="0" sz="2000" spc="-10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6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32766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B, C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E sütunları clock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zamanlarını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gösterir.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zamanını,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ayrılış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zamanını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gösterir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D’den 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kolayca</a:t>
            </a:r>
            <a:r>
              <a:rPr dirty="0" sz="2000" spc="-6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hesaplanabilir.</a:t>
            </a:r>
            <a:endParaRPr sz="2000">
              <a:latin typeface="Cambria"/>
              <a:cs typeface="Cambri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06475" y="2781300"/>
          <a:ext cx="9410700" cy="2980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473"/>
                <a:gridCol w="1625473"/>
                <a:gridCol w="2448052"/>
                <a:gridCol w="1625600"/>
                <a:gridCol w="2067052"/>
              </a:tblGrid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C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D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96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Müşteri</a:t>
                      </a:r>
                      <a:r>
                        <a:rPr dirty="0" sz="1800" spc="-7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No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Varış</a:t>
                      </a:r>
                      <a:r>
                        <a:rPr dirty="0" sz="1800" spc="-5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zamanı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Servis başlama</a:t>
                      </a:r>
                      <a:r>
                        <a:rPr dirty="0" sz="1800" spc="-2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zamanı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Servis</a:t>
                      </a:r>
                      <a:r>
                        <a:rPr dirty="0" sz="1800" spc="-5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zamanı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Servis </a:t>
                      </a: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bitiş</a:t>
                      </a:r>
                      <a:r>
                        <a:rPr dirty="0" sz="1800" spc="-4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zamanı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96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7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  <a:tr h="370903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19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514940"/>
                      </a:solidFill>
                      <a:prstDash val="solid"/>
                    </a:lnL>
                    <a:lnR w="12700">
                      <a:solidFill>
                        <a:srgbClr val="514940"/>
                      </a:solidFill>
                      <a:prstDash val="solid"/>
                    </a:lnR>
                    <a:lnT w="12700">
                      <a:solidFill>
                        <a:srgbClr val="514940"/>
                      </a:solidFill>
                      <a:prstDash val="solid"/>
                    </a:lnT>
                    <a:lnB w="12700">
                      <a:solidFill>
                        <a:srgbClr val="51494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" y="254508"/>
            <a:ext cx="1639824" cy="78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82852" y="254508"/>
            <a:ext cx="589787" cy="789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3247" y="254508"/>
            <a:ext cx="5471159" cy="78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967" y="381761"/>
            <a:ext cx="6319520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ÖRNEK-2: </a:t>
            </a:r>
            <a:r>
              <a:rPr dirty="0" sz="2800" spc="-25"/>
              <a:t>KUYRUK </a:t>
            </a:r>
            <a:r>
              <a:rPr dirty="0" sz="2800" spc="-5"/>
              <a:t>BENZETİM</a:t>
            </a:r>
            <a:r>
              <a:rPr dirty="0" sz="2800" spc="5"/>
              <a:t> </a:t>
            </a:r>
            <a:r>
              <a:rPr dirty="0" sz="2800" spc="-5"/>
              <a:t>MODELİ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7654925" y="1605127"/>
            <a:ext cx="1174750" cy="370840"/>
          </a:xfrm>
          <a:custGeom>
            <a:avLst/>
            <a:gdLst/>
            <a:ahLst/>
            <a:cxnLst/>
            <a:rect l="l" t="t" r="r" b="b"/>
            <a:pathLst>
              <a:path w="1174750" h="370839">
                <a:moveTo>
                  <a:pt x="0" y="370738"/>
                </a:moveTo>
                <a:lnTo>
                  <a:pt x="1174623" y="370738"/>
                </a:lnTo>
                <a:lnTo>
                  <a:pt x="1174623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29547" y="1605127"/>
            <a:ext cx="1383665" cy="370840"/>
          </a:xfrm>
          <a:custGeom>
            <a:avLst/>
            <a:gdLst/>
            <a:ahLst/>
            <a:cxnLst/>
            <a:rect l="l" t="t" r="r" b="b"/>
            <a:pathLst>
              <a:path w="1383665" h="370839">
                <a:moveTo>
                  <a:pt x="0" y="370738"/>
                </a:moveTo>
                <a:lnTo>
                  <a:pt x="1383665" y="370738"/>
                </a:lnTo>
                <a:lnTo>
                  <a:pt x="1383665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13213" y="1605127"/>
            <a:ext cx="1339215" cy="370840"/>
          </a:xfrm>
          <a:custGeom>
            <a:avLst/>
            <a:gdLst/>
            <a:ahLst/>
            <a:cxnLst/>
            <a:rect l="l" t="t" r="r" b="b"/>
            <a:pathLst>
              <a:path w="1339215" h="370839">
                <a:moveTo>
                  <a:pt x="0" y="370738"/>
                </a:moveTo>
                <a:lnTo>
                  <a:pt x="1339088" y="370738"/>
                </a:lnTo>
                <a:lnTo>
                  <a:pt x="1339088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4925" y="2346553"/>
            <a:ext cx="1174750" cy="370840"/>
          </a:xfrm>
          <a:custGeom>
            <a:avLst/>
            <a:gdLst/>
            <a:ahLst/>
            <a:cxnLst/>
            <a:rect l="l" t="t" r="r" b="b"/>
            <a:pathLst>
              <a:path w="1174750" h="370839">
                <a:moveTo>
                  <a:pt x="0" y="370738"/>
                </a:moveTo>
                <a:lnTo>
                  <a:pt x="1174623" y="370738"/>
                </a:lnTo>
                <a:lnTo>
                  <a:pt x="1174623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29547" y="2346553"/>
            <a:ext cx="1383665" cy="370840"/>
          </a:xfrm>
          <a:custGeom>
            <a:avLst/>
            <a:gdLst/>
            <a:ahLst/>
            <a:cxnLst/>
            <a:rect l="l" t="t" r="r" b="b"/>
            <a:pathLst>
              <a:path w="1383665" h="370839">
                <a:moveTo>
                  <a:pt x="0" y="370738"/>
                </a:moveTo>
                <a:lnTo>
                  <a:pt x="1383665" y="370738"/>
                </a:lnTo>
                <a:lnTo>
                  <a:pt x="1383665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13213" y="2346553"/>
            <a:ext cx="1339215" cy="370840"/>
          </a:xfrm>
          <a:custGeom>
            <a:avLst/>
            <a:gdLst/>
            <a:ahLst/>
            <a:cxnLst/>
            <a:rect l="l" t="t" r="r" b="b"/>
            <a:pathLst>
              <a:path w="1339215" h="370839">
                <a:moveTo>
                  <a:pt x="0" y="370738"/>
                </a:moveTo>
                <a:lnTo>
                  <a:pt x="1339088" y="370738"/>
                </a:lnTo>
                <a:lnTo>
                  <a:pt x="1339088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54925" y="3088106"/>
            <a:ext cx="1174750" cy="370840"/>
          </a:xfrm>
          <a:custGeom>
            <a:avLst/>
            <a:gdLst/>
            <a:ahLst/>
            <a:cxnLst/>
            <a:rect l="l" t="t" r="r" b="b"/>
            <a:pathLst>
              <a:path w="1174750" h="370839">
                <a:moveTo>
                  <a:pt x="0" y="370738"/>
                </a:moveTo>
                <a:lnTo>
                  <a:pt x="1174623" y="370738"/>
                </a:lnTo>
                <a:lnTo>
                  <a:pt x="1174623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29547" y="3088106"/>
            <a:ext cx="1383665" cy="370840"/>
          </a:xfrm>
          <a:custGeom>
            <a:avLst/>
            <a:gdLst/>
            <a:ahLst/>
            <a:cxnLst/>
            <a:rect l="l" t="t" r="r" b="b"/>
            <a:pathLst>
              <a:path w="1383665" h="370839">
                <a:moveTo>
                  <a:pt x="0" y="370738"/>
                </a:moveTo>
                <a:lnTo>
                  <a:pt x="1383665" y="370738"/>
                </a:lnTo>
                <a:lnTo>
                  <a:pt x="1383665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13213" y="3088106"/>
            <a:ext cx="1339215" cy="370840"/>
          </a:xfrm>
          <a:custGeom>
            <a:avLst/>
            <a:gdLst/>
            <a:ahLst/>
            <a:cxnLst/>
            <a:rect l="l" t="t" r="r" b="b"/>
            <a:pathLst>
              <a:path w="1339215" h="370839">
                <a:moveTo>
                  <a:pt x="0" y="370738"/>
                </a:moveTo>
                <a:lnTo>
                  <a:pt x="1339088" y="370738"/>
                </a:lnTo>
                <a:lnTo>
                  <a:pt x="1339088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54925" y="3829532"/>
            <a:ext cx="1174750" cy="370840"/>
          </a:xfrm>
          <a:custGeom>
            <a:avLst/>
            <a:gdLst/>
            <a:ahLst/>
            <a:cxnLst/>
            <a:rect l="l" t="t" r="r" b="b"/>
            <a:pathLst>
              <a:path w="1174750" h="370839">
                <a:moveTo>
                  <a:pt x="0" y="370738"/>
                </a:moveTo>
                <a:lnTo>
                  <a:pt x="1174623" y="370738"/>
                </a:lnTo>
                <a:lnTo>
                  <a:pt x="1174623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29547" y="3829532"/>
            <a:ext cx="1383665" cy="370840"/>
          </a:xfrm>
          <a:custGeom>
            <a:avLst/>
            <a:gdLst/>
            <a:ahLst/>
            <a:cxnLst/>
            <a:rect l="l" t="t" r="r" b="b"/>
            <a:pathLst>
              <a:path w="1383665" h="370839">
                <a:moveTo>
                  <a:pt x="0" y="370738"/>
                </a:moveTo>
                <a:lnTo>
                  <a:pt x="1383665" y="370738"/>
                </a:lnTo>
                <a:lnTo>
                  <a:pt x="1383665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213213" y="3829532"/>
            <a:ext cx="1339215" cy="370840"/>
          </a:xfrm>
          <a:custGeom>
            <a:avLst/>
            <a:gdLst/>
            <a:ahLst/>
            <a:cxnLst/>
            <a:rect l="l" t="t" r="r" b="b"/>
            <a:pathLst>
              <a:path w="1339215" h="370839">
                <a:moveTo>
                  <a:pt x="0" y="370738"/>
                </a:moveTo>
                <a:lnTo>
                  <a:pt x="1339088" y="370738"/>
                </a:lnTo>
                <a:lnTo>
                  <a:pt x="1339088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54925" y="4571085"/>
            <a:ext cx="1174750" cy="370840"/>
          </a:xfrm>
          <a:custGeom>
            <a:avLst/>
            <a:gdLst/>
            <a:ahLst/>
            <a:cxnLst/>
            <a:rect l="l" t="t" r="r" b="b"/>
            <a:pathLst>
              <a:path w="1174750" h="370839">
                <a:moveTo>
                  <a:pt x="0" y="370738"/>
                </a:moveTo>
                <a:lnTo>
                  <a:pt x="1174623" y="370738"/>
                </a:lnTo>
                <a:lnTo>
                  <a:pt x="1174623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829547" y="4571085"/>
            <a:ext cx="1383665" cy="370840"/>
          </a:xfrm>
          <a:custGeom>
            <a:avLst/>
            <a:gdLst/>
            <a:ahLst/>
            <a:cxnLst/>
            <a:rect l="l" t="t" r="r" b="b"/>
            <a:pathLst>
              <a:path w="1383665" h="370839">
                <a:moveTo>
                  <a:pt x="0" y="370738"/>
                </a:moveTo>
                <a:lnTo>
                  <a:pt x="1383665" y="370738"/>
                </a:lnTo>
                <a:lnTo>
                  <a:pt x="1383665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213213" y="4571085"/>
            <a:ext cx="1339215" cy="370840"/>
          </a:xfrm>
          <a:custGeom>
            <a:avLst/>
            <a:gdLst/>
            <a:ahLst/>
            <a:cxnLst/>
            <a:rect l="l" t="t" r="r" b="b"/>
            <a:pathLst>
              <a:path w="1339215" h="370839">
                <a:moveTo>
                  <a:pt x="0" y="370738"/>
                </a:moveTo>
                <a:lnTo>
                  <a:pt x="1339088" y="370738"/>
                </a:lnTo>
                <a:lnTo>
                  <a:pt x="1339088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54925" y="5312511"/>
            <a:ext cx="1174750" cy="370840"/>
          </a:xfrm>
          <a:custGeom>
            <a:avLst/>
            <a:gdLst/>
            <a:ahLst/>
            <a:cxnLst/>
            <a:rect l="l" t="t" r="r" b="b"/>
            <a:pathLst>
              <a:path w="1174750" h="370839">
                <a:moveTo>
                  <a:pt x="0" y="370738"/>
                </a:moveTo>
                <a:lnTo>
                  <a:pt x="1174623" y="370738"/>
                </a:lnTo>
                <a:lnTo>
                  <a:pt x="1174623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29547" y="5312511"/>
            <a:ext cx="1383665" cy="370840"/>
          </a:xfrm>
          <a:custGeom>
            <a:avLst/>
            <a:gdLst/>
            <a:ahLst/>
            <a:cxnLst/>
            <a:rect l="l" t="t" r="r" b="b"/>
            <a:pathLst>
              <a:path w="1383665" h="370839">
                <a:moveTo>
                  <a:pt x="0" y="370738"/>
                </a:moveTo>
                <a:lnTo>
                  <a:pt x="1383665" y="370738"/>
                </a:lnTo>
                <a:lnTo>
                  <a:pt x="1383665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213213" y="5312511"/>
            <a:ext cx="1339215" cy="370840"/>
          </a:xfrm>
          <a:custGeom>
            <a:avLst/>
            <a:gdLst/>
            <a:ahLst/>
            <a:cxnLst/>
            <a:rect l="l" t="t" r="r" b="b"/>
            <a:pathLst>
              <a:path w="1339215" h="370839">
                <a:moveTo>
                  <a:pt x="0" y="370738"/>
                </a:moveTo>
                <a:lnTo>
                  <a:pt x="1339088" y="370738"/>
                </a:lnTo>
                <a:lnTo>
                  <a:pt x="1339088" y="0"/>
                </a:lnTo>
                <a:lnTo>
                  <a:pt x="0" y="0"/>
                </a:lnTo>
                <a:lnTo>
                  <a:pt x="0" y="370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648575" y="863574"/>
          <a:ext cx="3916679" cy="4826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371"/>
                <a:gridCol w="1383316"/>
                <a:gridCol w="1363560"/>
              </a:tblGrid>
              <a:tr h="3707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Olay</a:t>
                      </a:r>
                      <a:r>
                        <a:rPr dirty="0" sz="1800" spc="-9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Tipi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7916D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Müşteri</a:t>
                      </a:r>
                      <a:r>
                        <a:rPr dirty="0" sz="1800" spc="-90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No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7916D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Clock</a:t>
                      </a:r>
                      <a:r>
                        <a:rPr dirty="0" sz="1800" spc="-7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time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7916D"/>
                    </a:solidFill>
                  </a:tcPr>
                </a:tc>
              </a:tr>
              <a:tr h="3707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Varış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Ayrılış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</a:tr>
              <a:tr h="37071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Varış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</a:tr>
              <a:tr h="37071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Ayrılış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</a:tr>
              <a:tr h="37071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Varış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Varış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7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Ayrılış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</a:tr>
              <a:tr h="37071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2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Varış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</a:tr>
              <a:tr h="37071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Ayrılış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Ayrılış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</a:tr>
              <a:tr h="37071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2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Varış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  <a:solidFill>
                      <a:srgbClr val="EEEDEB"/>
                    </a:solidFill>
                  </a:tcPr>
                </a:tc>
              </a:tr>
              <a:tr h="37071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Ayrılış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97916D"/>
                      </a:solidFill>
                      <a:prstDash val="solid"/>
                    </a:lnL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solidFill>
                            <a:srgbClr val="514940"/>
                          </a:solidFill>
                          <a:latin typeface="Cambria"/>
                          <a:cs typeface="Cambria"/>
                        </a:rPr>
                        <a:t>19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97916D"/>
                      </a:solidFill>
                      <a:prstDash val="solid"/>
                    </a:lnR>
                    <a:lnT w="12700">
                      <a:solidFill>
                        <a:srgbClr val="97916D"/>
                      </a:solidFill>
                      <a:prstDash val="solid"/>
                    </a:lnT>
                    <a:lnB w="12700">
                      <a:solidFill>
                        <a:srgbClr val="97916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645363" y="871982"/>
            <a:ext cx="5373370" cy="1360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ts val="228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Yandaki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tabloda müşteri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numarasına</a:t>
            </a:r>
            <a:r>
              <a:rPr dirty="0" sz="2000" spc="-19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göre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ts val="2280"/>
              </a:lnSpc>
            </a:pP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düzenlenmiştir.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Aşağıdaki şekilde ise sistemde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bulunan</a:t>
            </a:r>
            <a:r>
              <a:rPr dirty="0" sz="2000" spc="-16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müşteri 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sayıları</a:t>
            </a:r>
            <a:r>
              <a:rPr dirty="0" sz="2000" spc="-12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verilmiştir.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5527" y="2267711"/>
            <a:ext cx="6094476" cy="3913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023" y="321563"/>
            <a:ext cx="1639824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2455" y="321563"/>
            <a:ext cx="589788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82852" y="321563"/>
            <a:ext cx="5471160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4266" y="449960"/>
            <a:ext cx="6322060" cy="42481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40"/>
              </a:lnSpc>
            </a:pPr>
            <a:r>
              <a:rPr dirty="0" sz="2800" spc="-5"/>
              <a:t>ÖRNEK-2: </a:t>
            </a:r>
            <a:r>
              <a:rPr dirty="0" sz="2800" spc="-25"/>
              <a:t>KUYRUK </a:t>
            </a:r>
            <a:r>
              <a:rPr dirty="0" sz="2800" spc="-5"/>
              <a:t>BENZETİM</a:t>
            </a:r>
            <a:r>
              <a:rPr dirty="0" sz="2800" spc="20"/>
              <a:t> </a:t>
            </a:r>
            <a:r>
              <a:rPr dirty="0" sz="2800" spc="-5"/>
              <a:t>MODELİ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89863" y="874331"/>
            <a:ext cx="10614660" cy="3096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ts val="238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Basit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bakkaliye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kontrol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sayıcısına</a:t>
            </a:r>
            <a:r>
              <a:rPr dirty="0" sz="2000" spc="-8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sahiptir.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Müşteriler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1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8  dakika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arasında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değişen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rastgele 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kontrol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sayıcı ile</a:t>
            </a:r>
            <a:r>
              <a:rPr dirty="0" sz="2000" spc="-17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45">
                <a:solidFill>
                  <a:srgbClr val="514940"/>
                </a:solidFill>
                <a:latin typeface="Cambria"/>
                <a:cs typeface="Cambria"/>
              </a:rPr>
              <a:t>varır.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birinin olasılığı</a:t>
            </a:r>
            <a:r>
              <a:rPr dirty="0" sz="2000" spc="-10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eşittir.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Servis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zamanları 1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6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arasında</a:t>
            </a:r>
            <a:r>
              <a:rPr dirty="0" sz="2000" spc="-10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değişir.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zamanlarının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olasılıkları aşağıdaki tabloda</a:t>
            </a:r>
            <a:r>
              <a:rPr dirty="0" sz="2000" spc="-20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verilmiştir.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spcBef>
                <a:spcPts val="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Amacımız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100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müşteri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üzerinde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varış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servis zamanlarını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simule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ederek sistem performansını 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ölçmektir.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52304" y="1429511"/>
            <a:ext cx="1972055" cy="941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75164" y="1191767"/>
            <a:ext cx="1901952" cy="318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96271" y="1473708"/>
            <a:ext cx="278892" cy="8976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70660" y="4267200"/>
            <a:ext cx="3256788" cy="19141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266" y="449960"/>
            <a:ext cx="6318885" cy="43560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ÖRNEK-2: </a:t>
            </a:r>
            <a:r>
              <a:rPr dirty="0" sz="2800" spc="-25"/>
              <a:t>KUYRUK </a:t>
            </a:r>
            <a:r>
              <a:rPr dirty="0" sz="2800" spc="-5"/>
              <a:t>BENZETİM</a:t>
            </a:r>
            <a:r>
              <a:rPr dirty="0" sz="2800"/>
              <a:t> </a:t>
            </a:r>
            <a:r>
              <a:rPr dirty="0" sz="2800" spc="-5"/>
              <a:t>MODELİ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58368" y="931163"/>
            <a:ext cx="10344912" cy="5120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808" y="832103"/>
            <a:ext cx="352348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7764" y="832103"/>
            <a:ext cx="2756916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5917" y="979170"/>
            <a:ext cx="5233035" cy="4965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/>
              <a:t>RASTGELELİĞİN</a:t>
            </a:r>
            <a:r>
              <a:rPr dirty="0" spc="-45"/>
              <a:t> </a:t>
            </a:r>
            <a:r>
              <a:rPr dirty="0"/>
              <a:t>BENZETİMİ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3365" indent="-228600">
              <a:lnSpc>
                <a:spcPct val="100000"/>
              </a:lnSpc>
              <a:buClr>
                <a:srgbClr val="A85229"/>
              </a:buClr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dirty="0"/>
              <a:t>Bu bölümde </a:t>
            </a:r>
            <a:r>
              <a:rPr dirty="0" spc="-5"/>
              <a:t>ele alınan benzetim </a:t>
            </a:r>
            <a:r>
              <a:rPr dirty="0"/>
              <a:t>modelleri </a:t>
            </a:r>
            <a:r>
              <a:rPr dirty="0" spc="-5"/>
              <a:t>bir </a:t>
            </a:r>
            <a:r>
              <a:rPr dirty="0" spc="-30"/>
              <a:t>veya </a:t>
            </a:r>
            <a:r>
              <a:rPr dirty="0"/>
              <a:t>daha çok </a:t>
            </a:r>
            <a:r>
              <a:rPr dirty="0" spc="-5"/>
              <a:t>rastgele değişken</a:t>
            </a:r>
            <a:r>
              <a:rPr dirty="0" spc="-110"/>
              <a:t> </a:t>
            </a:r>
            <a:r>
              <a:rPr dirty="0" spc="-30"/>
              <a:t>içerir.</a:t>
            </a:r>
          </a:p>
          <a:p>
            <a:pPr marL="253365" indent="-228600">
              <a:lnSpc>
                <a:spcPts val="228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dirty="0" spc="-5"/>
              <a:t>Rastgele bir </a:t>
            </a:r>
            <a:r>
              <a:rPr dirty="0"/>
              <a:t>madeni </a:t>
            </a:r>
            <a:r>
              <a:rPr dirty="0" spc="-10"/>
              <a:t>para atılırken </a:t>
            </a:r>
            <a:r>
              <a:rPr dirty="0" spc="-15"/>
              <a:t>yazı </a:t>
            </a:r>
            <a:r>
              <a:rPr dirty="0" spc="-30"/>
              <a:t>veya </a:t>
            </a:r>
            <a:r>
              <a:rPr dirty="0" spc="-10"/>
              <a:t>tura </a:t>
            </a:r>
            <a:r>
              <a:rPr dirty="0"/>
              <a:t>gelmesi </a:t>
            </a:r>
            <a:r>
              <a:rPr dirty="0" spc="-5"/>
              <a:t>belli bir mekanizma</a:t>
            </a:r>
            <a:r>
              <a:rPr dirty="0" spc="-35"/>
              <a:t> </a:t>
            </a:r>
            <a:r>
              <a:rPr dirty="0" spc="-5"/>
              <a:t>ile</a:t>
            </a:r>
          </a:p>
          <a:p>
            <a:pPr marL="252729">
              <a:lnSpc>
                <a:spcPts val="2280"/>
              </a:lnSpc>
            </a:pPr>
            <a:r>
              <a:rPr dirty="0" spc="-35"/>
              <a:t>yapılır.</a:t>
            </a:r>
          </a:p>
          <a:p>
            <a:pPr marL="12065"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253365" marR="177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dirty="0"/>
              <a:t>Bir </a:t>
            </a:r>
            <a:r>
              <a:rPr dirty="0" spc="-10"/>
              <a:t>kuyruk </a:t>
            </a:r>
            <a:r>
              <a:rPr dirty="0"/>
              <a:t>modelinde servis zamanı </a:t>
            </a:r>
            <a:r>
              <a:rPr dirty="0" spc="-20"/>
              <a:t>ve </a:t>
            </a:r>
            <a:r>
              <a:rPr dirty="0" spc="-10"/>
              <a:t>varışlar arası </a:t>
            </a:r>
            <a:r>
              <a:rPr dirty="0"/>
              <a:t>zaman eğer </a:t>
            </a:r>
            <a:r>
              <a:rPr dirty="0" spc="-10"/>
              <a:t>kesin bilinmiyor</a:t>
            </a:r>
            <a:r>
              <a:rPr dirty="0" spc="-165"/>
              <a:t> </a:t>
            </a:r>
            <a:r>
              <a:rPr dirty="0" spc="-20"/>
              <a:t>ve  </a:t>
            </a:r>
            <a:r>
              <a:rPr dirty="0"/>
              <a:t>tahmin </a:t>
            </a:r>
            <a:r>
              <a:rPr dirty="0" spc="-10"/>
              <a:t>edilemiyorsa </a:t>
            </a:r>
            <a:r>
              <a:rPr dirty="0" spc="-5"/>
              <a:t>istatistiksel </a:t>
            </a:r>
            <a:r>
              <a:rPr dirty="0"/>
              <a:t>dağılım </a:t>
            </a:r>
            <a:r>
              <a:rPr dirty="0" spc="-5"/>
              <a:t>ile</a:t>
            </a:r>
            <a:r>
              <a:rPr dirty="0" spc="-120"/>
              <a:t> </a:t>
            </a:r>
            <a:r>
              <a:rPr dirty="0" spc="-15"/>
              <a:t>tanımlanabilir.</a:t>
            </a:r>
          </a:p>
          <a:p>
            <a:pPr marL="253365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dirty="0" spc="-5"/>
              <a:t>Rastgele bir sayı üretilmesi </a:t>
            </a:r>
            <a:r>
              <a:rPr dirty="0"/>
              <a:t>0 </a:t>
            </a:r>
            <a:r>
              <a:rPr dirty="0" spc="-5"/>
              <a:t>ile </a:t>
            </a:r>
            <a:r>
              <a:rPr dirty="0"/>
              <a:t>1 </a:t>
            </a:r>
            <a:r>
              <a:rPr dirty="0" spc="-5"/>
              <a:t>aralığında üretimi ile</a:t>
            </a:r>
            <a:r>
              <a:rPr dirty="0" spc="-175"/>
              <a:t> </a:t>
            </a:r>
            <a:r>
              <a:rPr dirty="0" spc="-20"/>
              <a:t>yapılabilir.</a:t>
            </a:r>
          </a:p>
          <a:p>
            <a:pPr marL="253365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dirty="0" spc="-5"/>
              <a:t>Rastgele sayıların üretimi </a:t>
            </a:r>
            <a:r>
              <a:rPr dirty="0"/>
              <a:t>iki önemli özelliğe sahip</a:t>
            </a:r>
            <a:r>
              <a:rPr dirty="0" spc="-210"/>
              <a:t> </a:t>
            </a:r>
            <a:r>
              <a:rPr dirty="0" spc="-20"/>
              <a:t>olmalıdır.</a:t>
            </a:r>
          </a:p>
          <a:p>
            <a:pPr lvl="1" marL="688975" indent="-342900">
              <a:lnSpc>
                <a:spcPct val="100000"/>
              </a:lnSpc>
              <a:spcBef>
                <a:spcPts val="785"/>
              </a:spcBef>
              <a:buClr>
                <a:srgbClr val="A85229"/>
              </a:buClr>
              <a:buAutoNum type="arabicPeriod"/>
              <a:tabLst>
                <a:tab pos="688975" algn="l"/>
                <a:tab pos="689610" algn="l"/>
              </a:tabLst>
            </a:pP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Sayılar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0 ile 1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aralığında uniform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dağılımda</a:t>
            </a:r>
            <a:r>
              <a:rPr dirty="0" sz="1800" spc="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olmalıdır.</a:t>
            </a:r>
            <a:endParaRPr sz="1800">
              <a:latin typeface="Cambria"/>
              <a:cs typeface="Cambria"/>
            </a:endParaRPr>
          </a:p>
          <a:p>
            <a:pPr lvl="1" marL="688975" indent="-342900">
              <a:lnSpc>
                <a:spcPts val="2055"/>
              </a:lnSpc>
              <a:spcBef>
                <a:spcPts val="790"/>
              </a:spcBef>
              <a:buClr>
                <a:srgbClr val="A85229"/>
              </a:buClr>
              <a:buAutoNum type="arabicPeriod"/>
              <a:tabLst>
                <a:tab pos="688975" algn="l"/>
                <a:tab pos="689610" algn="l"/>
              </a:tabLst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Üretilen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ardışık sayılar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daha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önce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üretilen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bütün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sayılardan 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istatistiki </a:t>
            </a: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olarak</a:t>
            </a:r>
            <a:r>
              <a:rPr dirty="0" sz="1800" spc="12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bağımsız</a:t>
            </a:r>
            <a:endParaRPr sz="1800">
              <a:latin typeface="Cambria"/>
              <a:cs typeface="Cambria"/>
            </a:endParaRPr>
          </a:p>
          <a:p>
            <a:pPr marL="688975">
              <a:lnSpc>
                <a:spcPts val="2055"/>
              </a:lnSpc>
            </a:pPr>
            <a:r>
              <a:rPr dirty="0" sz="1800" spc="-20"/>
              <a:t>olmalıdır.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808" y="403859"/>
            <a:ext cx="352348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7764" y="403859"/>
            <a:ext cx="2665476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877" rIns="0" bIns="0" rtlCol="0" vert="horz">
            <a:spAutoFit/>
          </a:bodyPr>
          <a:lstStyle/>
          <a:p>
            <a:pPr marL="13970">
              <a:lnSpc>
                <a:spcPct val="100000"/>
              </a:lnSpc>
            </a:pPr>
            <a:r>
              <a:rPr dirty="0" spc="-15"/>
              <a:t>RASTGELELİĞİN</a:t>
            </a:r>
            <a:r>
              <a:rPr dirty="0" spc="-45"/>
              <a:t> </a:t>
            </a:r>
            <a:r>
              <a:rPr dirty="0"/>
              <a:t>BENZETİMİ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2762" y="1103884"/>
            <a:ext cx="7252970" cy="4584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Excel’de rastgele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sayı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üretimi</a:t>
            </a:r>
            <a:r>
              <a:rPr dirty="0" sz="2000" spc="-16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</a:t>
            </a:r>
            <a:endParaRPr sz="2000">
              <a:latin typeface="Cambria"/>
              <a:cs typeface="Cambria"/>
            </a:endParaRPr>
          </a:p>
          <a:p>
            <a:pPr marL="880744">
              <a:lnSpc>
                <a:spcPct val="100000"/>
              </a:lnSpc>
              <a:spcBef>
                <a:spcPts val="1560"/>
              </a:spcBef>
            </a:pP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=S_SAYI_URET()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fonksiyonu</a:t>
            </a:r>
            <a:r>
              <a:rPr dirty="0" sz="2000" spc="-10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Eğer 0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1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üretilmek</a:t>
            </a:r>
            <a:r>
              <a:rPr dirty="0" sz="2000" spc="-6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isteniyorsa</a:t>
            </a:r>
            <a:endParaRPr sz="2000">
              <a:latin typeface="Cambria"/>
              <a:cs typeface="Cambria"/>
            </a:endParaRPr>
          </a:p>
          <a:p>
            <a:pPr marL="880744">
              <a:lnSpc>
                <a:spcPct val="100000"/>
              </a:lnSpc>
              <a:spcBef>
                <a:spcPts val="1560"/>
              </a:spcBef>
            </a:pP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=EĞER(S_SAYI_ÜRET()&lt;=0,5;0;1)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Belli bir aralıkta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ratgele sayı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üretmek</a:t>
            </a:r>
            <a:r>
              <a:rPr dirty="0" sz="2000" spc="-12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</a:t>
            </a:r>
            <a:endParaRPr sz="2000">
              <a:latin typeface="Cambria"/>
              <a:cs typeface="Cambria"/>
            </a:endParaRPr>
          </a:p>
          <a:p>
            <a:pPr marL="332740">
              <a:lnSpc>
                <a:spcPct val="100000"/>
              </a:lnSpc>
              <a:spcBef>
                <a:spcPts val="785"/>
              </a:spcBef>
            </a:pP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=RASTGELEARADA(alt;ust)</a:t>
            </a:r>
            <a:endParaRPr sz="1800">
              <a:latin typeface="Cambria"/>
              <a:cs typeface="Cambria"/>
            </a:endParaRPr>
          </a:p>
          <a:p>
            <a:pPr marL="332740">
              <a:lnSpc>
                <a:spcPct val="100000"/>
              </a:lnSpc>
              <a:spcBef>
                <a:spcPts val="790"/>
              </a:spcBef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Metodu</a:t>
            </a:r>
            <a:r>
              <a:rPr dirty="0" sz="1800" spc="-7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20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5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Excel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makrolar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aracılığıyla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visual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basic komutları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da</a:t>
            </a:r>
            <a:r>
              <a:rPr dirty="0" sz="2000" spc="-10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VBA’da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Rnd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fonksiyonu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rastgele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sayı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üretmek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</a:t>
            </a:r>
            <a:r>
              <a:rPr dirty="0" sz="2000" spc="-10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kullanılır.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808" y="393191"/>
            <a:ext cx="797814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30808" y="832103"/>
            <a:ext cx="2700528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5917" y="595122"/>
            <a:ext cx="7379970" cy="88074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3460"/>
              </a:lnSpc>
            </a:pPr>
            <a:r>
              <a:rPr dirty="0"/>
              <a:t>ÖRNEKLERDE </a:t>
            </a:r>
            <a:r>
              <a:rPr dirty="0" spc="-20"/>
              <a:t>RASTGELE</a:t>
            </a:r>
            <a:r>
              <a:rPr dirty="0" spc="-80"/>
              <a:t> </a:t>
            </a:r>
            <a:r>
              <a:rPr dirty="0" spc="-5"/>
              <a:t>ÜRETEÇLERİN  </a:t>
            </a:r>
            <a:r>
              <a:rPr dirty="0" spc="-10"/>
              <a:t>KULLANIMI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8589" y="1834134"/>
            <a:ext cx="7632065" cy="818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Rnd01()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0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1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aralığında rastgele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sayı</a:t>
            </a:r>
            <a:r>
              <a:rPr dirty="0" sz="2000" spc="-12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üretir.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DiscreteUniform(min,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max) min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ile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max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arasında rastgele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sayı</a:t>
            </a:r>
            <a:r>
              <a:rPr dirty="0" sz="2000" spc="-19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üretir.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808" y="832103"/>
            <a:ext cx="1877567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71927" y="832103"/>
            <a:ext cx="673607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09088" y="832103"/>
            <a:ext cx="777239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9879" y="832103"/>
            <a:ext cx="5605272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5917" y="979170"/>
            <a:ext cx="6814820" cy="4965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ÖRNEK-1: MADENİ </a:t>
            </a:r>
            <a:r>
              <a:rPr dirty="0" spc="-75"/>
              <a:t>PARA</a:t>
            </a:r>
            <a:r>
              <a:rPr dirty="0" spc="-85"/>
              <a:t> </a:t>
            </a:r>
            <a:r>
              <a:rPr dirty="0"/>
              <a:t>BENZETİMİ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8589" y="1868678"/>
            <a:ext cx="9584055" cy="2064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50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Madeni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paranın 10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kez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atıldığını düşünelim. Adaletli bir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para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olduğu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düşünülüyor. </a:t>
            </a:r>
            <a:r>
              <a:rPr dirty="0" sz="2000" spc="-40">
                <a:solidFill>
                  <a:srgbClr val="514940"/>
                </a:solidFill>
                <a:latin typeface="Cambria"/>
                <a:cs typeface="Cambria"/>
              </a:rPr>
              <a:t>Yani 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yazı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turanın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gelem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olasılığı</a:t>
            </a:r>
            <a:r>
              <a:rPr dirty="0" sz="2000" spc="-8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eşittir.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birinin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oluşma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olasılığı</a:t>
            </a:r>
            <a:r>
              <a:rPr dirty="0" sz="2000" spc="-9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0.5’tir.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örnek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monte Carlo</a:t>
            </a:r>
            <a:r>
              <a:rPr dirty="0" sz="2000" spc="-11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benzetimidir.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Çünkü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örnekte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olay</a:t>
            </a:r>
            <a:r>
              <a:rPr dirty="0" sz="2000" spc="-9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yoktur.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808" y="260604"/>
            <a:ext cx="1877567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71927" y="260604"/>
            <a:ext cx="673607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09088" y="260604"/>
            <a:ext cx="777239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9879" y="260604"/>
            <a:ext cx="5605272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5917" y="407670"/>
            <a:ext cx="6814820" cy="4965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ÖRNEK-1: MADENİ </a:t>
            </a:r>
            <a:r>
              <a:rPr dirty="0" spc="-75"/>
              <a:t>PARA</a:t>
            </a:r>
            <a:r>
              <a:rPr dirty="0" spc="-85"/>
              <a:t> </a:t>
            </a:r>
            <a:r>
              <a:rPr dirty="0"/>
              <a:t>BENZETİMİ</a:t>
            </a:r>
          </a:p>
        </p:txBody>
      </p:sp>
      <p:sp>
        <p:nvSpPr>
          <p:cNvPr id="7" name="object 7"/>
          <p:cNvSpPr/>
          <p:nvPr/>
        </p:nvSpPr>
        <p:spPr>
          <a:xfrm>
            <a:off x="1173480" y="1490472"/>
            <a:ext cx="7943088" cy="4305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9852" y="3147060"/>
            <a:ext cx="1254760" cy="277495"/>
          </a:xfrm>
          <a:custGeom>
            <a:avLst/>
            <a:gdLst/>
            <a:ahLst/>
            <a:cxnLst/>
            <a:rect l="l" t="t" r="r" b="b"/>
            <a:pathLst>
              <a:path w="1254760" h="277495">
                <a:moveTo>
                  <a:pt x="0" y="277367"/>
                </a:moveTo>
                <a:lnTo>
                  <a:pt x="1254252" y="277367"/>
                </a:lnTo>
                <a:lnTo>
                  <a:pt x="1254252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9852" y="3147060"/>
            <a:ext cx="1254760" cy="277495"/>
          </a:xfrm>
          <a:custGeom>
            <a:avLst/>
            <a:gdLst/>
            <a:ahLst/>
            <a:cxnLst/>
            <a:rect l="l" t="t" r="r" b="b"/>
            <a:pathLst>
              <a:path w="1254760" h="277495">
                <a:moveTo>
                  <a:pt x="0" y="277367"/>
                </a:moveTo>
                <a:lnTo>
                  <a:pt x="1254252" y="277367"/>
                </a:lnTo>
                <a:lnTo>
                  <a:pt x="1254252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18591" y="3188461"/>
            <a:ext cx="10801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dirty="0" sz="1200" spc="-5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dirty="0" sz="1200">
                <a:solidFill>
                  <a:srgbClr val="FF0000"/>
                </a:solidFill>
                <a:latin typeface="Cambria"/>
                <a:cs typeface="Cambria"/>
              </a:rPr>
              <a:t>_</a:t>
            </a:r>
            <a:r>
              <a:rPr dirty="0" sz="1200" spc="-1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dirty="0" sz="1200" spc="-9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dirty="0" sz="1200" spc="-5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dirty="0" sz="1200" spc="-1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dirty="0" sz="1200">
                <a:solidFill>
                  <a:srgbClr val="FF0000"/>
                </a:solidFill>
                <a:latin typeface="Cambria"/>
                <a:cs typeface="Cambria"/>
              </a:rPr>
              <a:t>_ÜRE</a:t>
            </a:r>
            <a:r>
              <a:rPr dirty="0" sz="120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dirty="0" sz="1200" spc="-10">
                <a:solidFill>
                  <a:srgbClr val="FF0000"/>
                </a:solidFill>
                <a:latin typeface="Cambria"/>
                <a:cs typeface="Cambria"/>
              </a:rPr>
              <a:t>(</a:t>
            </a:r>
            <a:r>
              <a:rPr dirty="0" sz="1200">
                <a:solidFill>
                  <a:srgbClr val="FF0000"/>
                </a:solidFill>
                <a:latin typeface="Cambria"/>
                <a:cs typeface="Cambria"/>
              </a:rPr>
              <a:t>)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24683" y="5795771"/>
            <a:ext cx="2330450" cy="307975"/>
          </a:xfrm>
          <a:custGeom>
            <a:avLst/>
            <a:gdLst/>
            <a:ahLst/>
            <a:cxnLst/>
            <a:rect l="l" t="t" r="r" b="b"/>
            <a:pathLst>
              <a:path w="2330450" h="307975">
                <a:moveTo>
                  <a:pt x="0" y="307847"/>
                </a:moveTo>
                <a:lnTo>
                  <a:pt x="2330196" y="307847"/>
                </a:lnTo>
                <a:lnTo>
                  <a:pt x="2330196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170" y="5837428"/>
            <a:ext cx="215582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0000"/>
                </a:solidFill>
                <a:latin typeface="Cambria"/>
                <a:cs typeface="Cambria"/>
              </a:rPr>
              <a:t>=EĞER(C15&lt;=$C$7;"H";"T")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66216" y="3424428"/>
            <a:ext cx="853440" cy="599440"/>
          </a:xfrm>
          <a:custGeom>
            <a:avLst/>
            <a:gdLst/>
            <a:ahLst/>
            <a:cxnLst/>
            <a:rect l="l" t="t" r="r" b="b"/>
            <a:pathLst>
              <a:path w="853439" h="599439">
                <a:moveTo>
                  <a:pt x="66129" y="38423"/>
                </a:moveTo>
                <a:lnTo>
                  <a:pt x="58854" y="48838"/>
                </a:lnTo>
                <a:lnTo>
                  <a:pt x="845692" y="598932"/>
                </a:lnTo>
                <a:lnTo>
                  <a:pt x="852932" y="588518"/>
                </a:lnTo>
                <a:lnTo>
                  <a:pt x="66129" y="38423"/>
                </a:lnTo>
                <a:close/>
              </a:path>
              <a:path w="853439" h="599439">
                <a:moveTo>
                  <a:pt x="0" y="0"/>
                </a:moveTo>
                <a:lnTo>
                  <a:pt x="40627" y="74930"/>
                </a:lnTo>
                <a:lnTo>
                  <a:pt x="58854" y="48838"/>
                </a:lnTo>
                <a:lnTo>
                  <a:pt x="48399" y="41529"/>
                </a:lnTo>
                <a:lnTo>
                  <a:pt x="55676" y="31114"/>
                </a:lnTo>
                <a:lnTo>
                  <a:pt x="71235" y="31114"/>
                </a:lnTo>
                <a:lnTo>
                  <a:pt x="84277" y="12446"/>
                </a:lnTo>
                <a:lnTo>
                  <a:pt x="0" y="0"/>
                </a:lnTo>
                <a:close/>
              </a:path>
              <a:path w="853439" h="599439">
                <a:moveTo>
                  <a:pt x="55676" y="31114"/>
                </a:moveTo>
                <a:lnTo>
                  <a:pt x="48399" y="41529"/>
                </a:lnTo>
                <a:lnTo>
                  <a:pt x="58854" y="48838"/>
                </a:lnTo>
                <a:lnTo>
                  <a:pt x="66129" y="38423"/>
                </a:lnTo>
                <a:lnTo>
                  <a:pt x="55676" y="31114"/>
                </a:lnTo>
                <a:close/>
              </a:path>
              <a:path w="853439" h="599439">
                <a:moveTo>
                  <a:pt x="71235" y="31114"/>
                </a:moveTo>
                <a:lnTo>
                  <a:pt x="55676" y="31114"/>
                </a:lnTo>
                <a:lnTo>
                  <a:pt x="66129" y="38423"/>
                </a:lnTo>
                <a:lnTo>
                  <a:pt x="71235" y="31114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27654" y="5201284"/>
            <a:ext cx="353060" cy="595630"/>
          </a:xfrm>
          <a:custGeom>
            <a:avLst/>
            <a:gdLst/>
            <a:ahLst/>
            <a:cxnLst/>
            <a:rect l="l" t="t" r="r" b="b"/>
            <a:pathLst>
              <a:path w="353060" h="595629">
                <a:moveTo>
                  <a:pt x="309043" y="532818"/>
                </a:moveTo>
                <a:lnTo>
                  <a:pt x="281686" y="548893"/>
                </a:lnTo>
                <a:lnTo>
                  <a:pt x="353059" y="595312"/>
                </a:lnTo>
                <a:lnTo>
                  <a:pt x="349594" y="543763"/>
                </a:lnTo>
                <a:lnTo>
                  <a:pt x="315468" y="543763"/>
                </a:lnTo>
                <a:lnTo>
                  <a:pt x="309043" y="532818"/>
                </a:lnTo>
                <a:close/>
              </a:path>
              <a:path w="353060" h="595629">
                <a:moveTo>
                  <a:pt x="319968" y="526398"/>
                </a:moveTo>
                <a:lnTo>
                  <a:pt x="309043" y="532818"/>
                </a:lnTo>
                <a:lnTo>
                  <a:pt x="315468" y="543763"/>
                </a:lnTo>
                <a:lnTo>
                  <a:pt x="326389" y="537336"/>
                </a:lnTo>
                <a:lnTo>
                  <a:pt x="319968" y="526398"/>
                </a:lnTo>
                <a:close/>
              </a:path>
              <a:path w="353060" h="595629">
                <a:moveTo>
                  <a:pt x="347344" y="510311"/>
                </a:moveTo>
                <a:lnTo>
                  <a:pt x="319968" y="526398"/>
                </a:lnTo>
                <a:lnTo>
                  <a:pt x="326389" y="537336"/>
                </a:lnTo>
                <a:lnTo>
                  <a:pt x="315468" y="543763"/>
                </a:lnTo>
                <a:lnTo>
                  <a:pt x="349594" y="543763"/>
                </a:lnTo>
                <a:lnTo>
                  <a:pt x="347344" y="510311"/>
                </a:lnTo>
                <a:close/>
              </a:path>
              <a:path w="353060" h="595629">
                <a:moveTo>
                  <a:pt x="10921" y="0"/>
                </a:moveTo>
                <a:lnTo>
                  <a:pt x="0" y="6350"/>
                </a:lnTo>
                <a:lnTo>
                  <a:pt x="309043" y="532818"/>
                </a:lnTo>
                <a:lnTo>
                  <a:pt x="319968" y="526398"/>
                </a:lnTo>
                <a:lnTo>
                  <a:pt x="10921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72728" y="952500"/>
            <a:ext cx="2997835" cy="370840"/>
          </a:xfrm>
          <a:custGeom>
            <a:avLst/>
            <a:gdLst/>
            <a:ahLst/>
            <a:cxnLst/>
            <a:rect l="l" t="t" r="r" b="b"/>
            <a:pathLst>
              <a:path w="2997834" h="370840">
                <a:moveTo>
                  <a:pt x="0" y="370332"/>
                </a:moveTo>
                <a:lnTo>
                  <a:pt x="2997707" y="370332"/>
                </a:lnTo>
                <a:lnTo>
                  <a:pt x="2997707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952356" y="992378"/>
            <a:ext cx="28067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0000"/>
                </a:solidFill>
                <a:latin typeface="Cambria"/>
                <a:cs typeface="Cambria"/>
              </a:rPr>
              <a:t>=EĞERSAY($I$15:$I$24;"H")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34984" y="1312163"/>
            <a:ext cx="982980" cy="1087120"/>
          </a:xfrm>
          <a:custGeom>
            <a:avLst/>
            <a:gdLst/>
            <a:ahLst/>
            <a:cxnLst/>
            <a:rect l="l" t="t" r="r" b="b"/>
            <a:pathLst>
              <a:path w="982979" h="1087120">
                <a:moveTo>
                  <a:pt x="926854" y="52335"/>
                </a:moveTo>
                <a:lnTo>
                  <a:pt x="0" y="1078357"/>
                </a:lnTo>
                <a:lnTo>
                  <a:pt x="9398" y="1086993"/>
                </a:lnTo>
                <a:lnTo>
                  <a:pt x="936263" y="60834"/>
                </a:lnTo>
                <a:lnTo>
                  <a:pt x="926854" y="52335"/>
                </a:lnTo>
                <a:close/>
              </a:path>
              <a:path w="982979" h="1087120">
                <a:moveTo>
                  <a:pt x="970638" y="42925"/>
                </a:moveTo>
                <a:lnTo>
                  <a:pt x="935355" y="42925"/>
                </a:lnTo>
                <a:lnTo>
                  <a:pt x="944753" y="51435"/>
                </a:lnTo>
                <a:lnTo>
                  <a:pt x="936263" y="60834"/>
                </a:lnTo>
                <a:lnTo>
                  <a:pt x="959739" y="82041"/>
                </a:lnTo>
                <a:lnTo>
                  <a:pt x="970638" y="42925"/>
                </a:lnTo>
                <a:close/>
              </a:path>
              <a:path w="982979" h="1087120">
                <a:moveTo>
                  <a:pt x="935355" y="42925"/>
                </a:moveTo>
                <a:lnTo>
                  <a:pt x="926854" y="52335"/>
                </a:lnTo>
                <a:lnTo>
                  <a:pt x="936263" y="60834"/>
                </a:lnTo>
                <a:lnTo>
                  <a:pt x="944753" y="51435"/>
                </a:lnTo>
                <a:lnTo>
                  <a:pt x="935355" y="42925"/>
                </a:lnTo>
                <a:close/>
              </a:path>
              <a:path w="982979" h="1087120">
                <a:moveTo>
                  <a:pt x="982599" y="0"/>
                </a:moveTo>
                <a:lnTo>
                  <a:pt x="903224" y="30987"/>
                </a:lnTo>
                <a:lnTo>
                  <a:pt x="926854" y="52335"/>
                </a:lnTo>
                <a:lnTo>
                  <a:pt x="935355" y="42925"/>
                </a:lnTo>
                <a:lnTo>
                  <a:pt x="970638" y="42925"/>
                </a:lnTo>
                <a:lnTo>
                  <a:pt x="982599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448055"/>
            <a:ext cx="1409699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97607" y="448055"/>
            <a:ext cx="507492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99716" y="448055"/>
            <a:ext cx="585216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9548" y="448055"/>
            <a:ext cx="7018020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784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/>
              <a:t>ÖRNEK-2: </a:t>
            </a:r>
            <a:r>
              <a:rPr dirty="0" sz="2400" spc="-20"/>
              <a:t>RASTGELE SERVİS </a:t>
            </a:r>
            <a:r>
              <a:rPr dirty="0" sz="2400" spc="-5"/>
              <a:t>ZAMANLARININ</a:t>
            </a:r>
            <a:r>
              <a:rPr dirty="0" sz="2400" spc="55"/>
              <a:t> </a:t>
            </a:r>
            <a:r>
              <a:rPr dirty="0" sz="2400"/>
              <a:t>BENZETİMİ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767587" y="988059"/>
            <a:ext cx="10761345" cy="2591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örnekte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rastgele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zamanının benzetimi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için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model</a:t>
            </a:r>
            <a:r>
              <a:rPr dirty="0" sz="2000" spc="-15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önerilmektedir.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35">
                <a:solidFill>
                  <a:srgbClr val="514940"/>
                </a:solidFill>
                <a:latin typeface="Cambria"/>
                <a:cs typeface="Cambria"/>
              </a:rPr>
              <a:t>Temel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prensip belirlenen olasılıklara göre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zamanlarını</a:t>
            </a:r>
            <a:r>
              <a:rPr dirty="0" sz="2000" spc="-8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ayarlamaktır.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Otomatikleştirilmiş bir telefon bilgi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servisi her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 spc="-15">
                <a:solidFill>
                  <a:srgbClr val="514940"/>
                </a:solidFill>
                <a:latin typeface="Cambria"/>
                <a:cs typeface="Cambria"/>
              </a:rPr>
              <a:t>çağrıya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3,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6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veya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10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dakika</a:t>
            </a:r>
            <a:r>
              <a:rPr dirty="0" sz="2000" spc="45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harcamaktadır.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85229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Her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bir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servisin çağrı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oranı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%30, %45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ve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%25’tir.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Amacımız bu servis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zamanlarını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excel’de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simule  </a:t>
            </a:r>
            <a:r>
              <a:rPr dirty="0" sz="2000" spc="-25">
                <a:solidFill>
                  <a:srgbClr val="514940"/>
                </a:solidFill>
                <a:latin typeface="Cambria"/>
                <a:cs typeface="Cambria"/>
              </a:rPr>
              <a:t>etmektir.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A852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Bu örnek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aynı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zamanda monte Carlo </a:t>
            </a:r>
            <a:r>
              <a:rPr dirty="0" sz="2000" spc="-5">
                <a:solidFill>
                  <a:srgbClr val="514940"/>
                </a:solidFill>
                <a:latin typeface="Cambria"/>
                <a:cs typeface="Cambria"/>
              </a:rPr>
              <a:t>benzetimi olarak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da </a:t>
            </a:r>
            <a:r>
              <a:rPr dirty="0" sz="2000" spc="-30">
                <a:solidFill>
                  <a:srgbClr val="514940"/>
                </a:solidFill>
                <a:latin typeface="Cambria"/>
                <a:cs typeface="Cambria"/>
              </a:rPr>
              <a:t>bilinir. </a:t>
            </a:r>
            <a:r>
              <a:rPr dirty="0" sz="2000">
                <a:solidFill>
                  <a:srgbClr val="514940"/>
                </a:solidFill>
                <a:latin typeface="Cambria"/>
                <a:cs typeface="Cambria"/>
              </a:rPr>
              <a:t>Çözüm </a:t>
            </a:r>
            <a:r>
              <a:rPr dirty="0" sz="2000" spc="-10">
                <a:solidFill>
                  <a:srgbClr val="514940"/>
                </a:solidFill>
                <a:latin typeface="Cambria"/>
                <a:cs typeface="Cambria"/>
              </a:rPr>
              <a:t>şöyle</a:t>
            </a:r>
            <a:r>
              <a:rPr dirty="0" sz="2000" spc="-16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2000" spc="-20">
                <a:solidFill>
                  <a:srgbClr val="514940"/>
                </a:solidFill>
                <a:latin typeface="Cambria"/>
                <a:cs typeface="Cambria"/>
              </a:rPr>
              <a:t>olmalıdır.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9810" y="4842509"/>
            <a:ext cx="8181340" cy="26670"/>
          </a:xfrm>
          <a:custGeom>
            <a:avLst/>
            <a:gdLst/>
            <a:ahLst/>
            <a:cxnLst/>
            <a:rect l="l" t="t" r="r" b="b"/>
            <a:pathLst>
              <a:path w="8181340" h="26670">
                <a:moveTo>
                  <a:pt x="0" y="26288"/>
                </a:moveTo>
                <a:lnTo>
                  <a:pt x="8181086" y="0"/>
                </a:lnTo>
              </a:path>
            </a:pathLst>
          </a:custGeom>
          <a:ln w="19811">
            <a:solidFill>
              <a:srgbClr val="5149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94657" y="4883150"/>
            <a:ext cx="32639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0.3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0990" y="4858511"/>
            <a:ext cx="45275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0.75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4060" y="4923154"/>
            <a:ext cx="1524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1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9810" y="4367021"/>
            <a:ext cx="2321560" cy="501650"/>
          </a:xfrm>
          <a:custGeom>
            <a:avLst/>
            <a:gdLst/>
            <a:ahLst/>
            <a:cxnLst/>
            <a:rect l="l" t="t" r="r" b="b"/>
            <a:pathLst>
              <a:path w="2321560" h="501650">
                <a:moveTo>
                  <a:pt x="0" y="501395"/>
                </a:moveTo>
                <a:lnTo>
                  <a:pt x="2077" y="434759"/>
                </a:lnTo>
                <a:lnTo>
                  <a:pt x="7944" y="374875"/>
                </a:lnTo>
                <a:lnTo>
                  <a:pt x="17049" y="324135"/>
                </a:lnTo>
                <a:lnTo>
                  <a:pt x="28843" y="284931"/>
                </a:lnTo>
                <a:lnTo>
                  <a:pt x="58292" y="250697"/>
                </a:lnTo>
                <a:lnTo>
                  <a:pt x="1086865" y="250697"/>
                </a:lnTo>
                <a:lnTo>
                  <a:pt x="1102331" y="241740"/>
                </a:lnTo>
                <a:lnTo>
                  <a:pt x="1127998" y="177260"/>
                </a:lnTo>
                <a:lnTo>
                  <a:pt x="1137092" y="126520"/>
                </a:lnTo>
                <a:lnTo>
                  <a:pt x="1142954" y="66636"/>
                </a:lnTo>
                <a:lnTo>
                  <a:pt x="1145031" y="0"/>
                </a:lnTo>
                <a:lnTo>
                  <a:pt x="1147109" y="66636"/>
                </a:lnTo>
                <a:lnTo>
                  <a:pt x="1152976" y="126520"/>
                </a:lnTo>
                <a:lnTo>
                  <a:pt x="1162081" y="177260"/>
                </a:lnTo>
                <a:lnTo>
                  <a:pt x="1173875" y="216464"/>
                </a:lnTo>
                <a:lnTo>
                  <a:pt x="1203325" y="250697"/>
                </a:lnTo>
                <a:lnTo>
                  <a:pt x="2262759" y="250697"/>
                </a:lnTo>
                <a:lnTo>
                  <a:pt x="2278277" y="259655"/>
                </a:lnTo>
                <a:lnTo>
                  <a:pt x="2292208" y="284931"/>
                </a:lnTo>
                <a:lnTo>
                  <a:pt x="2304002" y="324135"/>
                </a:lnTo>
                <a:lnTo>
                  <a:pt x="2313107" y="374875"/>
                </a:lnTo>
                <a:lnTo>
                  <a:pt x="2318974" y="434759"/>
                </a:lnTo>
                <a:lnTo>
                  <a:pt x="2321052" y="501395"/>
                </a:lnTo>
              </a:path>
            </a:pathLst>
          </a:custGeom>
          <a:ln w="19811">
            <a:solidFill>
              <a:srgbClr val="5149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10861" y="4367021"/>
            <a:ext cx="3529965" cy="501650"/>
          </a:xfrm>
          <a:custGeom>
            <a:avLst/>
            <a:gdLst/>
            <a:ahLst/>
            <a:cxnLst/>
            <a:rect l="l" t="t" r="r" b="b"/>
            <a:pathLst>
              <a:path w="3529965" h="501650">
                <a:moveTo>
                  <a:pt x="0" y="501395"/>
                </a:moveTo>
                <a:lnTo>
                  <a:pt x="2077" y="434759"/>
                </a:lnTo>
                <a:lnTo>
                  <a:pt x="7944" y="374875"/>
                </a:lnTo>
                <a:lnTo>
                  <a:pt x="17049" y="324135"/>
                </a:lnTo>
                <a:lnTo>
                  <a:pt x="28843" y="284931"/>
                </a:lnTo>
                <a:lnTo>
                  <a:pt x="58292" y="250697"/>
                </a:lnTo>
                <a:lnTo>
                  <a:pt x="1683003" y="250697"/>
                </a:lnTo>
                <a:lnTo>
                  <a:pt x="1698478" y="241740"/>
                </a:lnTo>
                <a:lnTo>
                  <a:pt x="1724199" y="177260"/>
                </a:lnTo>
                <a:lnTo>
                  <a:pt x="1733324" y="126520"/>
                </a:lnTo>
                <a:lnTo>
                  <a:pt x="1739210" y="66636"/>
                </a:lnTo>
                <a:lnTo>
                  <a:pt x="1741297" y="0"/>
                </a:lnTo>
                <a:lnTo>
                  <a:pt x="1743374" y="66636"/>
                </a:lnTo>
                <a:lnTo>
                  <a:pt x="1749236" y="126520"/>
                </a:lnTo>
                <a:lnTo>
                  <a:pt x="1758330" y="177260"/>
                </a:lnTo>
                <a:lnTo>
                  <a:pt x="1770102" y="216464"/>
                </a:lnTo>
                <a:lnTo>
                  <a:pt x="1799463" y="250697"/>
                </a:lnTo>
                <a:lnTo>
                  <a:pt x="3471291" y="250697"/>
                </a:lnTo>
                <a:lnTo>
                  <a:pt x="3486809" y="259655"/>
                </a:lnTo>
                <a:lnTo>
                  <a:pt x="3500740" y="284931"/>
                </a:lnTo>
                <a:lnTo>
                  <a:pt x="3512534" y="324135"/>
                </a:lnTo>
                <a:lnTo>
                  <a:pt x="3521639" y="374875"/>
                </a:lnTo>
                <a:lnTo>
                  <a:pt x="3527506" y="434759"/>
                </a:lnTo>
                <a:lnTo>
                  <a:pt x="3529584" y="501395"/>
                </a:lnTo>
              </a:path>
            </a:pathLst>
          </a:custGeom>
          <a:ln w="19812">
            <a:solidFill>
              <a:srgbClr val="5149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49590" y="4341114"/>
            <a:ext cx="2321560" cy="501650"/>
          </a:xfrm>
          <a:custGeom>
            <a:avLst/>
            <a:gdLst/>
            <a:ahLst/>
            <a:cxnLst/>
            <a:rect l="l" t="t" r="r" b="b"/>
            <a:pathLst>
              <a:path w="2321559" h="501650">
                <a:moveTo>
                  <a:pt x="0" y="501396"/>
                </a:moveTo>
                <a:lnTo>
                  <a:pt x="2077" y="434759"/>
                </a:lnTo>
                <a:lnTo>
                  <a:pt x="7944" y="374875"/>
                </a:lnTo>
                <a:lnTo>
                  <a:pt x="17049" y="324135"/>
                </a:lnTo>
                <a:lnTo>
                  <a:pt x="28843" y="284931"/>
                </a:lnTo>
                <a:lnTo>
                  <a:pt x="58292" y="250698"/>
                </a:lnTo>
                <a:lnTo>
                  <a:pt x="1086738" y="250698"/>
                </a:lnTo>
                <a:lnTo>
                  <a:pt x="1102257" y="241740"/>
                </a:lnTo>
                <a:lnTo>
                  <a:pt x="1127982" y="177260"/>
                </a:lnTo>
                <a:lnTo>
                  <a:pt x="1137087" y="126520"/>
                </a:lnTo>
                <a:lnTo>
                  <a:pt x="1142954" y="66636"/>
                </a:lnTo>
                <a:lnTo>
                  <a:pt x="1145031" y="0"/>
                </a:lnTo>
                <a:lnTo>
                  <a:pt x="1147109" y="66636"/>
                </a:lnTo>
                <a:lnTo>
                  <a:pt x="1152976" y="126520"/>
                </a:lnTo>
                <a:lnTo>
                  <a:pt x="1162081" y="177260"/>
                </a:lnTo>
                <a:lnTo>
                  <a:pt x="1173875" y="216464"/>
                </a:lnTo>
                <a:lnTo>
                  <a:pt x="1203325" y="250698"/>
                </a:lnTo>
                <a:lnTo>
                  <a:pt x="2262758" y="250698"/>
                </a:lnTo>
                <a:lnTo>
                  <a:pt x="2278277" y="259655"/>
                </a:lnTo>
                <a:lnTo>
                  <a:pt x="2292208" y="284931"/>
                </a:lnTo>
                <a:lnTo>
                  <a:pt x="2304002" y="324135"/>
                </a:lnTo>
                <a:lnTo>
                  <a:pt x="2313107" y="374875"/>
                </a:lnTo>
                <a:lnTo>
                  <a:pt x="2318974" y="434759"/>
                </a:lnTo>
                <a:lnTo>
                  <a:pt x="2321052" y="501396"/>
                </a:lnTo>
              </a:path>
            </a:pathLst>
          </a:custGeom>
          <a:ln w="19812">
            <a:solidFill>
              <a:srgbClr val="5149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10890" y="4882134"/>
            <a:ext cx="76200" cy="591820"/>
          </a:xfrm>
          <a:custGeom>
            <a:avLst/>
            <a:gdLst/>
            <a:ahLst/>
            <a:cxnLst/>
            <a:rect l="l" t="t" r="r" b="b"/>
            <a:pathLst>
              <a:path w="76200" h="591820">
                <a:moveTo>
                  <a:pt x="28194" y="515239"/>
                </a:moveTo>
                <a:lnTo>
                  <a:pt x="0" y="515239"/>
                </a:lnTo>
                <a:lnTo>
                  <a:pt x="38100" y="591439"/>
                </a:lnTo>
                <a:lnTo>
                  <a:pt x="69850" y="527939"/>
                </a:lnTo>
                <a:lnTo>
                  <a:pt x="28194" y="527939"/>
                </a:lnTo>
                <a:lnTo>
                  <a:pt x="28194" y="515239"/>
                </a:lnTo>
                <a:close/>
              </a:path>
              <a:path w="76200" h="591820">
                <a:moveTo>
                  <a:pt x="48006" y="0"/>
                </a:moveTo>
                <a:lnTo>
                  <a:pt x="28194" y="0"/>
                </a:lnTo>
                <a:lnTo>
                  <a:pt x="28194" y="527939"/>
                </a:lnTo>
                <a:lnTo>
                  <a:pt x="48006" y="527939"/>
                </a:lnTo>
                <a:lnTo>
                  <a:pt x="48006" y="0"/>
                </a:lnTo>
                <a:close/>
              </a:path>
              <a:path w="76200" h="591820">
                <a:moveTo>
                  <a:pt x="76200" y="515239"/>
                </a:moveTo>
                <a:lnTo>
                  <a:pt x="48006" y="515239"/>
                </a:lnTo>
                <a:lnTo>
                  <a:pt x="48006" y="527939"/>
                </a:lnTo>
                <a:lnTo>
                  <a:pt x="69850" y="527939"/>
                </a:lnTo>
                <a:lnTo>
                  <a:pt x="76200" y="515239"/>
                </a:lnTo>
                <a:close/>
              </a:path>
            </a:pathLst>
          </a:custGeom>
          <a:solidFill>
            <a:srgbClr val="5149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22314" y="4856226"/>
            <a:ext cx="76200" cy="591820"/>
          </a:xfrm>
          <a:custGeom>
            <a:avLst/>
            <a:gdLst/>
            <a:ahLst/>
            <a:cxnLst/>
            <a:rect l="l" t="t" r="r" b="b"/>
            <a:pathLst>
              <a:path w="76200" h="591820">
                <a:moveTo>
                  <a:pt x="28194" y="515239"/>
                </a:moveTo>
                <a:lnTo>
                  <a:pt x="0" y="515239"/>
                </a:lnTo>
                <a:lnTo>
                  <a:pt x="38100" y="591439"/>
                </a:lnTo>
                <a:lnTo>
                  <a:pt x="69850" y="527939"/>
                </a:lnTo>
                <a:lnTo>
                  <a:pt x="28194" y="527939"/>
                </a:lnTo>
                <a:lnTo>
                  <a:pt x="28194" y="515239"/>
                </a:lnTo>
                <a:close/>
              </a:path>
              <a:path w="76200" h="591820">
                <a:moveTo>
                  <a:pt x="48006" y="0"/>
                </a:moveTo>
                <a:lnTo>
                  <a:pt x="28194" y="0"/>
                </a:lnTo>
                <a:lnTo>
                  <a:pt x="28194" y="527939"/>
                </a:lnTo>
                <a:lnTo>
                  <a:pt x="48006" y="527939"/>
                </a:lnTo>
                <a:lnTo>
                  <a:pt x="48006" y="0"/>
                </a:lnTo>
                <a:close/>
              </a:path>
              <a:path w="76200" h="591820">
                <a:moveTo>
                  <a:pt x="76200" y="515239"/>
                </a:moveTo>
                <a:lnTo>
                  <a:pt x="48006" y="515239"/>
                </a:lnTo>
                <a:lnTo>
                  <a:pt x="48006" y="527939"/>
                </a:lnTo>
                <a:lnTo>
                  <a:pt x="69850" y="527939"/>
                </a:lnTo>
                <a:lnTo>
                  <a:pt x="76200" y="515239"/>
                </a:lnTo>
                <a:close/>
              </a:path>
            </a:pathLst>
          </a:custGeom>
          <a:solidFill>
            <a:srgbClr val="5149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272778" y="4842509"/>
            <a:ext cx="76200" cy="591820"/>
          </a:xfrm>
          <a:custGeom>
            <a:avLst/>
            <a:gdLst/>
            <a:ahLst/>
            <a:cxnLst/>
            <a:rect l="l" t="t" r="r" b="b"/>
            <a:pathLst>
              <a:path w="76200" h="591820">
                <a:moveTo>
                  <a:pt x="28194" y="515238"/>
                </a:moveTo>
                <a:lnTo>
                  <a:pt x="0" y="515238"/>
                </a:lnTo>
                <a:lnTo>
                  <a:pt x="38100" y="591438"/>
                </a:lnTo>
                <a:lnTo>
                  <a:pt x="69850" y="527938"/>
                </a:lnTo>
                <a:lnTo>
                  <a:pt x="28194" y="527938"/>
                </a:lnTo>
                <a:lnTo>
                  <a:pt x="28194" y="515238"/>
                </a:lnTo>
                <a:close/>
              </a:path>
              <a:path w="76200" h="591820">
                <a:moveTo>
                  <a:pt x="48005" y="0"/>
                </a:moveTo>
                <a:lnTo>
                  <a:pt x="28194" y="0"/>
                </a:lnTo>
                <a:lnTo>
                  <a:pt x="28194" y="527938"/>
                </a:lnTo>
                <a:lnTo>
                  <a:pt x="48005" y="527938"/>
                </a:lnTo>
                <a:lnTo>
                  <a:pt x="48005" y="0"/>
                </a:lnTo>
                <a:close/>
              </a:path>
              <a:path w="76200" h="591820">
                <a:moveTo>
                  <a:pt x="76200" y="515238"/>
                </a:moveTo>
                <a:lnTo>
                  <a:pt x="48005" y="515238"/>
                </a:lnTo>
                <a:lnTo>
                  <a:pt x="48005" y="527938"/>
                </a:lnTo>
                <a:lnTo>
                  <a:pt x="69850" y="527938"/>
                </a:lnTo>
                <a:lnTo>
                  <a:pt x="76200" y="515238"/>
                </a:lnTo>
                <a:close/>
              </a:path>
            </a:pathLst>
          </a:custGeom>
          <a:solidFill>
            <a:srgbClr val="5149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271265" y="5531510"/>
            <a:ext cx="1524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3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83197" y="5531510"/>
            <a:ext cx="1524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6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33407" y="5533034"/>
            <a:ext cx="2787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10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8180" y="5557723"/>
            <a:ext cx="164973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Servis</a:t>
            </a:r>
            <a:r>
              <a:rPr dirty="0" sz="1800" spc="-30">
                <a:solidFill>
                  <a:srgbClr val="514940"/>
                </a:solidFill>
                <a:latin typeface="Cambria"/>
                <a:cs typeface="Cambria"/>
              </a:rPr>
              <a:t> 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zamanları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92478" y="3948048"/>
            <a:ext cx="102552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Olasıl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ı</a:t>
            </a:r>
            <a:r>
              <a:rPr dirty="0" sz="1800" spc="-5">
                <a:solidFill>
                  <a:srgbClr val="514940"/>
                </a:solidFill>
                <a:latin typeface="Cambria"/>
                <a:cs typeface="Cambria"/>
              </a:rPr>
              <a:t>k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l</a:t>
            </a: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ar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71265" y="4035552"/>
            <a:ext cx="32575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0.3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94805" y="3960876"/>
            <a:ext cx="45339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0.45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45016" y="3970654"/>
            <a:ext cx="45275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0.25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7719" y="4434585"/>
            <a:ext cx="9899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514940"/>
                </a:solidFill>
                <a:latin typeface="Cambria"/>
                <a:cs typeface="Cambria"/>
              </a:rPr>
              <a:t>Kümülatif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07719" y="4708905"/>
            <a:ext cx="1148715" cy="44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14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Olasılıklar</a:t>
            </a:r>
            <a:endParaRPr sz="1800">
              <a:latin typeface="Cambria"/>
              <a:cs typeface="Cambria"/>
            </a:endParaRPr>
          </a:p>
          <a:p>
            <a:pPr algn="r" marR="5080">
              <a:lnSpc>
                <a:spcPts val="1714"/>
              </a:lnSpc>
            </a:pPr>
            <a:r>
              <a:rPr dirty="0" sz="1800">
                <a:solidFill>
                  <a:srgbClr val="514940"/>
                </a:solidFill>
                <a:latin typeface="Cambria"/>
                <a:cs typeface="Cambria"/>
              </a:rPr>
              <a:t>0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1288" y="382524"/>
            <a:ext cx="1639824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31720" y="382524"/>
            <a:ext cx="589788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52116" y="382524"/>
            <a:ext cx="8382000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ÖRNEK-2: </a:t>
            </a:r>
            <a:r>
              <a:rPr dirty="0" sz="2800" spc="-25"/>
              <a:t>RASTGELE SERVİS </a:t>
            </a:r>
            <a:r>
              <a:rPr dirty="0" sz="2800" spc="-5"/>
              <a:t>ZAMANLARININ</a:t>
            </a:r>
            <a:r>
              <a:rPr dirty="0" sz="2800" spc="70"/>
              <a:t> </a:t>
            </a:r>
            <a:r>
              <a:rPr dirty="0" sz="2800" spc="-5"/>
              <a:t>BENZETİMİ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832103" y="992124"/>
            <a:ext cx="10462260" cy="5138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02268" y="196595"/>
            <a:ext cx="2298700" cy="307975"/>
          </a:xfrm>
          <a:custGeom>
            <a:avLst/>
            <a:gdLst/>
            <a:ahLst/>
            <a:cxnLst/>
            <a:rect l="l" t="t" r="r" b="b"/>
            <a:pathLst>
              <a:path w="2298700" h="307975">
                <a:moveTo>
                  <a:pt x="0" y="307848"/>
                </a:moveTo>
                <a:lnTo>
                  <a:pt x="2298192" y="307848"/>
                </a:lnTo>
                <a:lnTo>
                  <a:pt x="2298192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82785" y="236982"/>
            <a:ext cx="212090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0000"/>
                </a:solidFill>
                <a:latin typeface="Cambria"/>
                <a:cs typeface="Cambria"/>
              </a:rPr>
              <a:t>=EĞERSAY($C$16:$C$40;3)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15678" y="531876"/>
            <a:ext cx="1151890" cy="1789430"/>
          </a:xfrm>
          <a:custGeom>
            <a:avLst/>
            <a:gdLst/>
            <a:ahLst/>
            <a:cxnLst/>
            <a:rect l="l" t="t" r="r" b="b"/>
            <a:pathLst>
              <a:path w="1151890" h="1789430">
                <a:moveTo>
                  <a:pt x="1105013" y="60744"/>
                </a:moveTo>
                <a:lnTo>
                  <a:pt x="0" y="1782445"/>
                </a:lnTo>
                <a:lnTo>
                  <a:pt x="10668" y="1789429"/>
                </a:lnTo>
                <a:lnTo>
                  <a:pt x="1115687" y="67593"/>
                </a:lnTo>
                <a:lnTo>
                  <a:pt x="1105013" y="60744"/>
                </a:lnTo>
                <a:close/>
              </a:path>
              <a:path w="1151890" h="1789430">
                <a:moveTo>
                  <a:pt x="1146107" y="50037"/>
                </a:moveTo>
                <a:lnTo>
                  <a:pt x="1111885" y="50037"/>
                </a:lnTo>
                <a:lnTo>
                  <a:pt x="1122552" y="56896"/>
                </a:lnTo>
                <a:lnTo>
                  <a:pt x="1115687" y="67593"/>
                </a:lnTo>
                <a:lnTo>
                  <a:pt x="1142365" y="84709"/>
                </a:lnTo>
                <a:lnTo>
                  <a:pt x="1146107" y="50037"/>
                </a:lnTo>
                <a:close/>
              </a:path>
              <a:path w="1151890" h="1789430">
                <a:moveTo>
                  <a:pt x="1111885" y="50037"/>
                </a:moveTo>
                <a:lnTo>
                  <a:pt x="1105013" y="60744"/>
                </a:lnTo>
                <a:lnTo>
                  <a:pt x="1115687" y="67593"/>
                </a:lnTo>
                <a:lnTo>
                  <a:pt x="1122552" y="56896"/>
                </a:lnTo>
                <a:lnTo>
                  <a:pt x="1111885" y="50037"/>
                </a:lnTo>
                <a:close/>
              </a:path>
              <a:path w="1151890" h="1789430">
                <a:moveTo>
                  <a:pt x="1151508" y="0"/>
                </a:moveTo>
                <a:lnTo>
                  <a:pt x="1078229" y="43561"/>
                </a:lnTo>
                <a:lnTo>
                  <a:pt x="1105013" y="60744"/>
                </a:lnTo>
                <a:lnTo>
                  <a:pt x="1111885" y="50037"/>
                </a:lnTo>
                <a:lnTo>
                  <a:pt x="1146107" y="50037"/>
                </a:lnTo>
                <a:lnTo>
                  <a:pt x="1151508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33927" y="4032503"/>
            <a:ext cx="3131820" cy="307975"/>
          </a:xfrm>
          <a:custGeom>
            <a:avLst/>
            <a:gdLst/>
            <a:ahLst/>
            <a:cxnLst/>
            <a:rect l="l" t="t" r="r" b="b"/>
            <a:pathLst>
              <a:path w="3131820" h="307975">
                <a:moveTo>
                  <a:pt x="0" y="307848"/>
                </a:moveTo>
                <a:lnTo>
                  <a:pt x="3131820" y="307848"/>
                </a:lnTo>
                <a:lnTo>
                  <a:pt x="313182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312921" y="4073525"/>
            <a:ext cx="294830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0000"/>
                </a:solidFill>
                <a:latin typeface="Cambria"/>
                <a:cs typeface="Cambria"/>
              </a:rPr>
              <a:t>=DiscreteEmp($D$7:$D$9;$B$7:$B$9)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8135" y="4128389"/>
            <a:ext cx="361315" cy="85725"/>
          </a:xfrm>
          <a:custGeom>
            <a:avLst/>
            <a:gdLst/>
            <a:ahLst/>
            <a:cxnLst/>
            <a:rect l="l" t="t" r="r" b="b"/>
            <a:pathLst>
              <a:path w="361314" h="85725">
                <a:moveTo>
                  <a:pt x="284963" y="53937"/>
                </a:moveTo>
                <a:lnTo>
                  <a:pt x="280415" y="85343"/>
                </a:lnTo>
                <a:lnTo>
                  <a:pt x="361188" y="58547"/>
                </a:lnTo>
                <a:lnTo>
                  <a:pt x="357175" y="55753"/>
                </a:lnTo>
                <a:lnTo>
                  <a:pt x="297433" y="55753"/>
                </a:lnTo>
                <a:lnTo>
                  <a:pt x="284963" y="53937"/>
                </a:lnTo>
                <a:close/>
              </a:path>
              <a:path w="361314" h="85725">
                <a:moveTo>
                  <a:pt x="286784" y="41358"/>
                </a:moveTo>
                <a:lnTo>
                  <a:pt x="284963" y="53937"/>
                </a:lnTo>
                <a:lnTo>
                  <a:pt x="297433" y="55753"/>
                </a:lnTo>
                <a:lnTo>
                  <a:pt x="299338" y="43180"/>
                </a:lnTo>
                <a:lnTo>
                  <a:pt x="286784" y="41358"/>
                </a:lnTo>
                <a:close/>
              </a:path>
              <a:path w="361314" h="85725">
                <a:moveTo>
                  <a:pt x="291338" y="9906"/>
                </a:moveTo>
                <a:lnTo>
                  <a:pt x="286784" y="41358"/>
                </a:lnTo>
                <a:lnTo>
                  <a:pt x="299338" y="43180"/>
                </a:lnTo>
                <a:lnTo>
                  <a:pt x="297433" y="55753"/>
                </a:lnTo>
                <a:lnTo>
                  <a:pt x="357175" y="55753"/>
                </a:lnTo>
                <a:lnTo>
                  <a:pt x="291338" y="9906"/>
                </a:lnTo>
                <a:close/>
              </a:path>
              <a:path w="361314" h="85725">
                <a:moveTo>
                  <a:pt x="1777" y="0"/>
                </a:moveTo>
                <a:lnTo>
                  <a:pt x="0" y="12446"/>
                </a:lnTo>
                <a:lnTo>
                  <a:pt x="284963" y="53937"/>
                </a:lnTo>
                <a:lnTo>
                  <a:pt x="286784" y="41358"/>
                </a:lnTo>
                <a:lnTo>
                  <a:pt x="1777" y="0"/>
                </a:lnTo>
                <a:close/>
              </a:path>
            </a:pathLst>
          </a:custGeom>
          <a:solidFill>
            <a:srgbClr val="A8522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iaydin</dc:creator>
  <dcterms:created xsi:type="dcterms:W3CDTF">2016-04-04T17:26:27Z</dcterms:created>
  <dcterms:modified xsi:type="dcterms:W3CDTF">2016-04-04T17:26:27Z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2014-04-02T00:00:00Z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2016-04-04T00:00:00Z</vt:filetime>
  </property>
</Properties>
</file>